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1"/>
  </p:notesMasterIdLst>
  <p:handoutMasterIdLst>
    <p:handoutMasterId r:id="rId62"/>
  </p:handoutMasterIdLst>
  <p:sldIdLst>
    <p:sldId id="257" r:id="rId2"/>
    <p:sldId id="259" r:id="rId3"/>
    <p:sldId id="268" r:id="rId4"/>
    <p:sldId id="343" r:id="rId5"/>
    <p:sldId id="344" r:id="rId6"/>
    <p:sldId id="345" r:id="rId7"/>
    <p:sldId id="346" r:id="rId8"/>
    <p:sldId id="347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4" r:id="rId24"/>
    <p:sldId id="365" r:id="rId25"/>
    <p:sldId id="366" r:id="rId26"/>
    <p:sldId id="367" r:id="rId27"/>
    <p:sldId id="368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8" r:id="rId55"/>
    <p:sldId id="399" r:id="rId56"/>
    <p:sldId id="400" r:id="rId57"/>
    <p:sldId id="401" r:id="rId58"/>
    <p:sldId id="402" r:id="rId59"/>
    <p:sldId id="296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5031-9676-4EE4-93F9-50FC21C807AA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3907C-7F99-4EA4-A98F-D41D613B0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3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A4600-6D29-44E5-BDAC-E0B5EF24C347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78FC4-073E-4FBD-837E-EFA5336B2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6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EB28-7C3A-482E-9F01-F5B3C9C3512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87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2909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681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007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417C-CA97-4532-9D04-41AF4EE017FA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9166-FED1-4F98-BF9A-6BAE620783C7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B94A-2270-4514-AFC7-58285840288B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5FFD-77DD-4A26-8FB4-BEF7FEAE09A4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0ED-5A6F-4EEF-8F9D-1EE013715878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1459-54E3-436A-9594-D0DBFCDD67C8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3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5A796-0741-41D1-B56A-6D1921F76EB2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9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26C2-068F-4130-A6AD-066D8F3A2A62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989A-33FB-4B27-85CB-0C99726C874C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1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A60F-C607-44A5-AB0C-D72C4C171CCC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795863-2509-495E-A4D3-2D1EB08A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37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857" y="381001"/>
            <a:ext cx="1149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0" y="3497942"/>
            <a:ext cx="1175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TITLE OF THE TOPIC 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IN" sz="2800" dirty="0"/>
              <a:t>Diagnosis and Treatment Planning </a:t>
            </a:r>
            <a:r>
              <a:rPr lang="en-IN" sz="2800" dirty="0" smtClean="0"/>
              <a:t>for</a:t>
            </a:r>
          </a:p>
          <a:p>
            <a:r>
              <a:rPr lang="en-IN" sz="2800" dirty="0"/>
              <a:t> </a:t>
            </a:r>
            <a:r>
              <a:rPr lang="en-IN" sz="2800" dirty="0" smtClean="0"/>
              <a:t>                                                </a:t>
            </a:r>
            <a:r>
              <a:rPr lang="en-IN" sz="2800" dirty="0"/>
              <a:t>Complete </a:t>
            </a:r>
            <a:r>
              <a:rPr lang="en-IN" sz="2800" dirty="0" smtClean="0"/>
              <a:t>Dentures-part two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5715000"/>
            <a:ext cx="1139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OF </a:t>
            </a:r>
            <a:r>
              <a:rPr lang="en-US" sz="2800" dirty="0" smtClean="0">
                <a:latin typeface="Book Antiqua" panose="02040602050305030304" pitchFamily="18" charset="0"/>
              </a:rPr>
              <a:t>PROSTHODONTICS AND CROWN &amp; BRIDGE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4630058" y="1233714"/>
            <a:ext cx="1857828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07923" y="1915185"/>
            <a:ext cx="3905987" cy="178061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260"/>
              </a:spcBef>
            </a:pPr>
            <a:r>
              <a:rPr sz="2800" b="1" u="sng" spc="-15" dirty="0">
                <a:solidFill>
                  <a:srgbClr val="FFFF00"/>
                </a:solidFill>
                <a:latin typeface="Constantia"/>
                <a:cs typeface="Constantia"/>
              </a:rPr>
              <a:t>Contour</a:t>
            </a:r>
            <a:endParaRPr sz="2800" b="1" u="sng" dirty="0">
              <a:solidFill>
                <a:srgbClr val="FFFF00"/>
              </a:solidFill>
              <a:latin typeface="Constantia"/>
              <a:cs typeface="Constantia"/>
            </a:endParaRPr>
          </a:p>
          <a:p>
            <a:pPr marL="287020" marR="294005" indent="-274955">
              <a:lnSpc>
                <a:spcPts val="3030"/>
              </a:lnSpc>
              <a:spcBef>
                <a:spcPts val="640"/>
              </a:spcBef>
              <a:buClr>
                <a:srgbClr val="E30058"/>
              </a:buClr>
              <a:buSzPct val="83928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800" spc="-35" dirty="0">
                <a:latin typeface="Constantia"/>
                <a:cs typeface="Constantia"/>
              </a:rPr>
              <a:t>A</a:t>
            </a:r>
            <a:r>
              <a:rPr sz="2800" spc="-10" dirty="0">
                <a:latin typeface="Constantia"/>
                <a:cs typeface="Constantia"/>
              </a:rPr>
              <a:t>dequa</a:t>
            </a:r>
            <a:r>
              <a:rPr sz="2800" spc="-40" dirty="0">
                <a:latin typeface="Constantia"/>
                <a:cs typeface="Constantia"/>
              </a:rPr>
              <a:t>t</a:t>
            </a:r>
            <a:r>
              <a:rPr sz="2800" spc="-5" dirty="0">
                <a:latin typeface="Constantia"/>
                <a:cs typeface="Constantia"/>
              </a:rPr>
              <a:t>e</a:t>
            </a:r>
            <a:r>
              <a:rPr sz="2800" spc="-35" dirty="0">
                <a:latin typeface="Constantia"/>
                <a:cs typeface="Constantia"/>
              </a:rPr>
              <a:t>l</a:t>
            </a:r>
            <a:r>
              <a:rPr sz="2800" spc="-5" dirty="0">
                <a:latin typeface="Constantia"/>
                <a:cs typeface="Constantia"/>
              </a:rPr>
              <a:t>y  </a:t>
            </a:r>
            <a:r>
              <a:rPr sz="2800" spc="-10" dirty="0">
                <a:latin typeface="Constantia"/>
                <a:cs typeface="Constantia"/>
              </a:rPr>
              <a:t>supported</a:t>
            </a:r>
            <a:endParaRPr sz="2800" dirty="0">
              <a:latin typeface="Constantia"/>
              <a:cs typeface="Constantia"/>
            </a:endParaRPr>
          </a:p>
          <a:p>
            <a:pPr marL="287020" indent="-274955">
              <a:spcBef>
                <a:spcPts val="215"/>
              </a:spcBef>
              <a:buClr>
                <a:srgbClr val="E30058"/>
              </a:buClr>
              <a:buSzPct val="83928"/>
              <a:buFont typeface="Arial"/>
              <a:buChar char="•"/>
              <a:tabLst>
                <a:tab pos="287020" algn="l"/>
                <a:tab pos="287655" algn="l"/>
              </a:tabLst>
            </a:pPr>
            <a:r>
              <a:rPr sz="2800" spc="-20" dirty="0">
                <a:latin typeface="Constantia"/>
                <a:cs typeface="Constantia"/>
              </a:rPr>
              <a:t>Unsupported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7988" y="2071117"/>
            <a:ext cx="2857500" cy="160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95615" y="4000500"/>
            <a:ext cx="2619756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79376" y="476673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39875" algn="ctr">
              <a:spcBef>
                <a:spcPts val="365"/>
              </a:spcBef>
            </a:pPr>
            <a:r>
              <a:rPr lang="en-IN" sz="4400" b="1" u="sng" spc="-5" dirty="0">
                <a:latin typeface="Calibri" pitchFamily="34" charset="0"/>
                <a:cs typeface="Calibri" pitchFamily="34" charset="0"/>
              </a:rPr>
              <a:t>LIP</a:t>
            </a:r>
            <a:endParaRPr lang="en-IN" sz="44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27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47528" y="502514"/>
            <a:ext cx="3456384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200" b="1" u="sng" spc="-55" dirty="0">
                <a:latin typeface="Constantia"/>
                <a:cs typeface="Constantia"/>
              </a:rPr>
              <a:t>Lip </a:t>
            </a:r>
            <a:r>
              <a:rPr sz="3200" b="1" u="sng" spc="-55" dirty="0">
                <a:latin typeface="Constantia"/>
                <a:cs typeface="Constantia"/>
              </a:rPr>
              <a:t>M</a:t>
            </a:r>
            <a:r>
              <a:rPr sz="3200" b="1" u="sng" dirty="0">
                <a:latin typeface="Constantia"/>
                <a:cs typeface="Constantia"/>
              </a:rPr>
              <a:t>obility</a:t>
            </a:r>
            <a:r>
              <a:rPr lang="en-IN" sz="3200" b="1" u="sng" dirty="0">
                <a:latin typeface="Constantia"/>
                <a:cs typeface="Constantia"/>
              </a:rPr>
              <a:t>: </a:t>
            </a:r>
            <a:endParaRPr sz="3200" b="1" u="sng" dirty="0">
              <a:latin typeface="Constantia"/>
              <a:cs typeface="Constanti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11</a:t>
            </a:fld>
            <a:endParaRPr lang="en-IN"/>
          </a:p>
        </p:txBody>
      </p:sp>
      <p:sp>
        <p:nvSpPr>
          <p:cNvPr id="11" name="object 11"/>
          <p:cNvSpPr txBox="1"/>
          <p:nvPr/>
        </p:nvSpPr>
        <p:spPr>
          <a:xfrm>
            <a:off x="1524000" y="1438444"/>
            <a:ext cx="9324528" cy="537493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spcBef>
                <a:spcPts val="390"/>
              </a:spcBef>
            </a:pPr>
            <a:r>
              <a:rPr sz="2600" b="1" u="sng" spc="-5" dirty="0">
                <a:solidFill>
                  <a:srgbClr val="FFFF00"/>
                </a:solidFill>
                <a:latin typeface="Constantia"/>
                <a:cs typeface="Constantia"/>
              </a:rPr>
              <a:t>Class </a:t>
            </a:r>
            <a:r>
              <a:rPr sz="2600" b="1" u="sng" dirty="0">
                <a:solidFill>
                  <a:srgbClr val="FFFF00"/>
                </a:solidFill>
                <a:latin typeface="Constantia"/>
                <a:cs typeface="Constantia"/>
              </a:rPr>
              <a:t>1: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Normal</a:t>
            </a:r>
            <a:endParaRPr sz="2600" dirty="0">
              <a:latin typeface="Constantia"/>
              <a:cs typeface="Constantia"/>
            </a:endParaRPr>
          </a:p>
          <a:p>
            <a:pPr marL="12700" marR="3851910">
              <a:lnSpc>
                <a:spcPct val="109200"/>
              </a:lnSpc>
            </a:pPr>
            <a:r>
              <a:rPr lang="en-IN" sz="2600" b="1" u="sng" spc="-5" dirty="0">
                <a:solidFill>
                  <a:srgbClr val="FFFF00"/>
                </a:solidFill>
                <a:latin typeface="Constantia"/>
                <a:cs typeface="Constantia"/>
              </a:rPr>
              <a:t>C</a:t>
            </a:r>
            <a:r>
              <a:rPr sz="2600" b="1" u="sng" spc="-5" dirty="0">
                <a:solidFill>
                  <a:srgbClr val="FFFF00"/>
                </a:solidFill>
                <a:latin typeface="Constantia"/>
                <a:cs typeface="Constantia"/>
              </a:rPr>
              <a:t>lass 2</a:t>
            </a:r>
            <a:r>
              <a:rPr sz="2600" spc="-5" dirty="0">
                <a:latin typeface="Constantia"/>
                <a:cs typeface="Constantia"/>
              </a:rPr>
              <a:t>: </a:t>
            </a:r>
            <a:r>
              <a:rPr sz="2600" spc="-10" dirty="0">
                <a:latin typeface="Constantia"/>
                <a:cs typeface="Constantia"/>
              </a:rPr>
              <a:t>Reduced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Mobility  </a:t>
            </a:r>
            <a:endParaRPr lang="en-IN" sz="2600" spc="-5" dirty="0">
              <a:latin typeface="Constantia"/>
              <a:cs typeface="Constantia"/>
            </a:endParaRPr>
          </a:p>
          <a:p>
            <a:pPr marL="12700" marR="3851910">
              <a:lnSpc>
                <a:spcPct val="109200"/>
              </a:lnSpc>
            </a:pPr>
            <a:r>
              <a:rPr sz="2600" b="1" u="sng" spc="-5" dirty="0">
                <a:solidFill>
                  <a:srgbClr val="FFFF00"/>
                </a:solidFill>
                <a:latin typeface="Constantia"/>
                <a:cs typeface="Constantia"/>
              </a:rPr>
              <a:t>Class </a:t>
            </a:r>
            <a:r>
              <a:rPr sz="2600" b="1" u="sng" dirty="0">
                <a:solidFill>
                  <a:srgbClr val="FFFF00"/>
                </a:solidFill>
                <a:latin typeface="Constantia"/>
                <a:cs typeface="Constantia"/>
              </a:rPr>
              <a:t>3</a:t>
            </a:r>
            <a:r>
              <a:rPr sz="2600" dirty="0">
                <a:latin typeface="Constantia"/>
                <a:cs typeface="Constantia"/>
              </a:rPr>
              <a:t>: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Paralysis</a:t>
            </a:r>
            <a:endParaRPr lang="en-IN" sz="2600" spc="-15" dirty="0">
              <a:latin typeface="Constantia"/>
              <a:cs typeface="Constantia"/>
            </a:endParaRPr>
          </a:p>
          <a:p>
            <a:pPr marL="12700" marR="3851910">
              <a:lnSpc>
                <a:spcPct val="109200"/>
              </a:lnSpc>
            </a:pPr>
            <a:endParaRPr sz="2600" dirty="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40"/>
              </a:spcBef>
              <a:buFont typeface="Arial" pitchFamily="34" charset="0"/>
              <a:buChar char="•"/>
            </a:pPr>
            <a:r>
              <a:rPr sz="2600" spc="-5" dirty="0">
                <a:latin typeface="Constantia"/>
                <a:cs typeface="Constantia"/>
              </a:rPr>
              <a:t>Patients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minimal</a:t>
            </a:r>
            <a:r>
              <a:rPr sz="2600" dirty="0">
                <a:latin typeface="Constantia"/>
                <a:cs typeface="Constantia"/>
              </a:rPr>
              <a:t> lip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mobility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show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very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little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the anterior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teeth.</a:t>
            </a:r>
            <a:endParaRPr lang="en-IN" sz="2600" spc="-5" dirty="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40"/>
              </a:spcBef>
              <a:buFont typeface="Arial" pitchFamily="34" charset="0"/>
              <a:buChar char="•"/>
            </a:pPr>
            <a:r>
              <a:rPr lang="en-IN" sz="2400" spc="-5" dirty="0">
                <a:latin typeface="Constantia"/>
                <a:cs typeface="Constantia"/>
              </a:rPr>
              <a:t>Some </a:t>
            </a:r>
            <a:r>
              <a:rPr lang="en-IN" sz="2400" spc="-20" dirty="0">
                <a:latin typeface="Constantia"/>
                <a:cs typeface="Constantia"/>
              </a:rPr>
              <a:t>stroke </a:t>
            </a:r>
            <a:r>
              <a:rPr lang="en-IN" sz="2400" spc="-5" dirty="0">
                <a:latin typeface="Constantia"/>
                <a:cs typeface="Constantia"/>
              </a:rPr>
              <a:t>victims </a:t>
            </a:r>
            <a:r>
              <a:rPr lang="en-IN" sz="2400" spc="-25" dirty="0">
                <a:latin typeface="Constantia"/>
                <a:cs typeface="Constantia"/>
              </a:rPr>
              <a:t>may </a:t>
            </a:r>
            <a:r>
              <a:rPr lang="en-IN" sz="2400" spc="-40" dirty="0">
                <a:latin typeface="Constantia"/>
                <a:cs typeface="Constantia"/>
              </a:rPr>
              <a:t>have </a:t>
            </a:r>
            <a:r>
              <a:rPr lang="en-IN" sz="2400" spc="-15" dirty="0">
                <a:latin typeface="Constantia"/>
                <a:cs typeface="Constantia"/>
              </a:rPr>
              <a:t>paralysis </a:t>
            </a:r>
            <a:r>
              <a:rPr lang="en-IN" sz="2400" spc="-5" dirty="0">
                <a:latin typeface="Constantia"/>
                <a:cs typeface="Constantia"/>
              </a:rPr>
              <a:t>of half  </a:t>
            </a:r>
            <a:r>
              <a:rPr lang="en-IN" sz="2400" spc="-10" dirty="0">
                <a:latin typeface="Constantia"/>
                <a:cs typeface="Constantia"/>
              </a:rPr>
              <a:t>the </a:t>
            </a:r>
            <a:r>
              <a:rPr lang="en-IN" sz="2400" spc="-25" dirty="0">
                <a:latin typeface="Constantia"/>
                <a:cs typeface="Constantia"/>
              </a:rPr>
              <a:t>lip, </a:t>
            </a:r>
            <a:r>
              <a:rPr lang="en-IN" sz="2400" spc="-5" dirty="0">
                <a:latin typeface="Constantia"/>
                <a:cs typeface="Constantia"/>
              </a:rPr>
              <a:t>leading </a:t>
            </a:r>
            <a:r>
              <a:rPr lang="en-IN" sz="2400" spc="-25" dirty="0">
                <a:latin typeface="Constantia"/>
                <a:cs typeface="Constantia"/>
              </a:rPr>
              <a:t>to </a:t>
            </a:r>
            <a:r>
              <a:rPr lang="en-IN" sz="2400" spc="-15" dirty="0">
                <a:latin typeface="Constantia"/>
                <a:cs typeface="Constantia"/>
              </a:rPr>
              <a:t>unilateral </a:t>
            </a:r>
            <a:r>
              <a:rPr lang="en-IN" sz="2400" spc="-10" dirty="0">
                <a:latin typeface="Constantia"/>
                <a:cs typeface="Constantia"/>
              </a:rPr>
              <a:t>mouth </a:t>
            </a:r>
            <a:r>
              <a:rPr lang="en-IN" sz="2400" spc="-15" dirty="0">
                <a:latin typeface="Constantia"/>
                <a:cs typeface="Constantia"/>
              </a:rPr>
              <a:t>droop</a:t>
            </a:r>
            <a:r>
              <a:rPr lang="en-IN" sz="2400" spc="-330" dirty="0">
                <a:latin typeface="Constantia"/>
                <a:cs typeface="Constantia"/>
              </a:rPr>
              <a:t> </a:t>
            </a:r>
            <a:r>
              <a:rPr lang="en-IN" sz="2400" spc="-5" dirty="0">
                <a:latin typeface="Constantia"/>
                <a:cs typeface="Constantia"/>
              </a:rPr>
              <a:t>and  facial</a:t>
            </a:r>
            <a:r>
              <a:rPr lang="en-IN" sz="2400" spc="-80" dirty="0">
                <a:latin typeface="Constantia"/>
                <a:cs typeface="Constantia"/>
              </a:rPr>
              <a:t> </a:t>
            </a:r>
            <a:r>
              <a:rPr lang="en-IN" sz="2400" spc="-30" dirty="0">
                <a:latin typeface="Constantia"/>
                <a:cs typeface="Constantia"/>
              </a:rPr>
              <a:t>asymmetry.</a:t>
            </a:r>
            <a:endParaRPr lang="en-IN" sz="2400" dirty="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40"/>
              </a:spcBef>
              <a:buFont typeface="Arial" pitchFamily="34" charset="0"/>
              <a:buChar char="•"/>
            </a:pPr>
            <a:r>
              <a:rPr lang="en-IN" sz="2400" spc="-35" dirty="0">
                <a:latin typeface="Constantia"/>
                <a:cs typeface="Constantia"/>
              </a:rPr>
              <a:t>P</a:t>
            </a:r>
            <a:r>
              <a:rPr lang="en-IN" sz="2400" spc="-5" dirty="0">
                <a:latin typeface="Constantia"/>
                <a:cs typeface="Constantia"/>
              </a:rPr>
              <a:t>ati</a:t>
            </a:r>
            <a:r>
              <a:rPr lang="en-IN" sz="2400" dirty="0">
                <a:latin typeface="Constantia"/>
                <a:cs typeface="Constantia"/>
              </a:rPr>
              <a:t>e</a:t>
            </a:r>
            <a:r>
              <a:rPr lang="en-IN" sz="2400" spc="-10" dirty="0">
                <a:latin typeface="Constantia"/>
                <a:cs typeface="Constantia"/>
              </a:rPr>
              <a:t>nt</a:t>
            </a:r>
            <a:r>
              <a:rPr lang="en-IN" sz="2400" spc="-5" dirty="0">
                <a:latin typeface="Constantia"/>
                <a:cs typeface="Constantia"/>
              </a:rPr>
              <a:t>s</a:t>
            </a:r>
            <a:r>
              <a:rPr lang="en-IN" sz="2400" spc="-60" dirty="0">
                <a:latin typeface="Constantia"/>
                <a:cs typeface="Constantia"/>
              </a:rPr>
              <a:t> </a:t>
            </a:r>
            <a:r>
              <a:rPr lang="en-IN" sz="2400" dirty="0">
                <a:latin typeface="Constantia"/>
                <a:cs typeface="Constantia"/>
              </a:rPr>
              <a:t>m</a:t>
            </a:r>
            <a:r>
              <a:rPr lang="en-IN" sz="2400" spc="-10" dirty="0">
                <a:latin typeface="Constantia"/>
                <a:cs typeface="Constantia"/>
              </a:rPr>
              <a:t>us</a:t>
            </a:r>
            <a:r>
              <a:rPr lang="en-IN" sz="2400" spc="-5" dirty="0">
                <a:latin typeface="Constantia"/>
                <a:cs typeface="Constantia"/>
              </a:rPr>
              <a:t>t</a:t>
            </a:r>
            <a:r>
              <a:rPr lang="en-IN" sz="2400" spc="-55" dirty="0">
                <a:latin typeface="Constantia"/>
                <a:cs typeface="Constantia"/>
              </a:rPr>
              <a:t> </a:t>
            </a:r>
            <a:r>
              <a:rPr lang="en-IN" sz="2400" spc="-10" dirty="0">
                <a:latin typeface="Constantia"/>
                <a:cs typeface="Constantia"/>
              </a:rPr>
              <a:t>b</a:t>
            </a:r>
            <a:r>
              <a:rPr lang="en-IN" sz="2400" spc="-5" dirty="0">
                <a:latin typeface="Constantia"/>
                <a:cs typeface="Constantia"/>
              </a:rPr>
              <a:t>e</a:t>
            </a:r>
            <a:r>
              <a:rPr lang="en-IN" sz="2400" spc="-140" dirty="0">
                <a:latin typeface="Constantia"/>
                <a:cs typeface="Constantia"/>
              </a:rPr>
              <a:t> </a:t>
            </a:r>
            <a:r>
              <a:rPr lang="en-IN" sz="2400" spc="-60" dirty="0">
                <a:latin typeface="Constantia"/>
                <a:cs typeface="Constantia"/>
              </a:rPr>
              <a:t>c</a:t>
            </a:r>
            <a:r>
              <a:rPr lang="en-IN" sz="2400" spc="-5" dirty="0">
                <a:latin typeface="Constantia"/>
                <a:cs typeface="Constantia"/>
              </a:rPr>
              <a:t>ou</a:t>
            </a:r>
            <a:r>
              <a:rPr lang="en-IN" sz="2400" dirty="0">
                <a:latin typeface="Constantia"/>
                <a:cs typeface="Constantia"/>
              </a:rPr>
              <a:t>n</a:t>
            </a:r>
            <a:r>
              <a:rPr lang="en-IN" sz="2400" spc="-5" dirty="0">
                <a:latin typeface="Constantia"/>
                <a:cs typeface="Constantia"/>
              </a:rPr>
              <a:t>selled</a:t>
            </a:r>
            <a:r>
              <a:rPr lang="en-IN" sz="2400" spc="-30" dirty="0">
                <a:latin typeface="Constantia"/>
                <a:cs typeface="Constantia"/>
              </a:rPr>
              <a:t> </a:t>
            </a:r>
            <a:r>
              <a:rPr lang="en-IN" sz="2400" spc="-45" dirty="0">
                <a:latin typeface="Constantia"/>
                <a:cs typeface="Constantia"/>
              </a:rPr>
              <a:t>r</a:t>
            </a:r>
            <a:r>
              <a:rPr lang="en-IN" sz="2400" spc="-5" dirty="0">
                <a:latin typeface="Constantia"/>
                <a:cs typeface="Constantia"/>
              </a:rPr>
              <a:t>ega</a:t>
            </a:r>
            <a:r>
              <a:rPr lang="en-IN" sz="2400" spc="-40" dirty="0">
                <a:latin typeface="Constantia"/>
                <a:cs typeface="Constantia"/>
              </a:rPr>
              <a:t>r</a:t>
            </a:r>
            <a:r>
              <a:rPr lang="en-IN" sz="2400" spc="-10" dirty="0">
                <a:latin typeface="Constantia"/>
                <a:cs typeface="Constantia"/>
              </a:rPr>
              <a:t>din</a:t>
            </a:r>
            <a:r>
              <a:rPr lang="en-IN" sz="2400" spc="-5" dirty="0">
                <a:latin typeface="Constantia"/>
                <a:cs typeface="Constantia"/>
              </a:rPr>
              <a:t>g</a:t>
            </a:r>
            <a:r>
              <a:rPr lang="en-IN" sz="2400" dirty="0">
                <a:latin typeface="Constantia"/>
                <a:cs typeface="Constantia"/>
              </a:rPr>
              <a:t> </a:t>
            </a:r>
            <a:r>
              <a:rPr lang="en-IN" sz="2400" spc="-10" dirty="0">
                <a:latin typeface="Constantia"/>
                <a:cs typeface="Constantia"/>
              </a:rPr>
              <a:t>t</a:t>
            </a:r>
            <a:r>
              <a:rPr lang="en-IN" sz="2400" spc="-45" dirty="0">
                <a:latin typeface="Constantia"/>
                <a:cs typeface="Constantia"/>
              </a:rPr>
              <a:t>r</a:t>
            </a:r>
            <a:r>
              <a:rPr lang="en-IN" sz="2400" spc="-5" dirty="0">
                <a:latin typeface="Constantia"/>
                <a:cs typeface="Constantia"/>
              </a:rPr>
              <a:t>e</a:t>
            </a:r>
            <a:r>
              <a:rPr lang="en-IN" sz="2400" dirty="0">
                <a:latin typeface="Constantia"/>
                <a:cs typeface="Constantia"/>
              </a:rPr>
              <a:t>a</a:t>
            </a:r>
            <a:r>
              <a:rPr lang="en-IN" sz="2400" spc="-10" dirty="0">
                <a:latin typeface="Constantia"/>
                <a:cs typeface="Constantia"/>
              </a:rPr>
              <a:t>tme</a:t>
            </a:r>
            <a:r>
              <a:rPr lang="en-IN" sz="2400" spc="5" dirty="0">
                <a:latin typeface="Constantia"/>
                <a:cs typeface="Constantia"/>
              </a:rPr>
              <a:t>n</a:t>
            </a:r>
            <a:r>
              <a:rPr lang="en-IN" sz="2400" spc="-5" dirty="0">
                <a:latin typeface="Constantia"/>
                <a:cs typeface="Constantia"/>
              </a:rPr>
              <a:t>t  limitations </a:t>
            </a:r>
            <a:r>
              <a:rPr lang="en-IN" sz="2400" spc="-10" dirty="0">
                <a:latin typeface="Constantia"/>
                <a:cs typeface="Constantia"/>
              </a:rPr>
              <a:t>when dealing </a:t>
            </a:r>
            <a:r>
              <a:rPr lang="en-IN" sz="2400" spc="-5" dirty="0">
                <a:latin typeface="Constantia"/>
                <a:cs typeface="Constantia"/>
              </a:rPr>
              <a:t>with such </a:t>
            </a:r>
            <a:r>
              <a:rPr lang="en-IN" sz="2400" spc="-15" dirty="0">
                <a:latin typeface="Constantia"/>
                <a:cs typeface="Constantia"/>
              </a:rPr>
              <a:t>physical  </a:t>
            </a:r>
            <a:r>
              <a:rPr lang="en-IN" sz="2400" spc="-20" dirty="0">
                <a:latin typeface="Constantia"/>
                <a:cs typeface="Constantia"/>
              </a:rPr>
              <a:t>challenges. </a:t>
            </a:r>
          </a:p>
          <a:p>
            <a:pPr marL="287020" marR="5080" indent="-274955">
              <a:lnSpc>
                <a:spcPts val="2810"/>
              </a:lnSpc>
              <a:spcBef>
                <a:spcPts val="640"/>
              </a:spcBef>
              <a:buFont typeface="Arial" pitchFamily="34" charset="0"/>
              <a:buChar char="•"/>
            </a:pPr>
            <a:r>
              <a:rPr lang="en-IN" sz="2400" spc="-5" dirty="0">
                <a:latin typeface="Constantia"/>
                <a:cs typeface="Constantia"/>
              </a:rPr>
              <a:t>Otherwise, patients </a:t>
            </a:r>
            <a:r>
              <a:rPr lang="en-IN" sz="2400" spc="-25" dirty="0">
                <a:latin typeface="Constantia"/>
                <a:cs typeface="Constantia"/>
              </a:rPr>
              <a:t>may </a:t>
            </a:r>
            <a:r>
              <a:rPr lang="en-IN" sz="2400" spc="-40" dirty="0">
                <a:latin typeface="Constantia"/>
                <a:cs typeface="Constantia"/>
              </a:rPr>
              <a:t>have  </a:t>
            </a:r>
            <a:r>
              <a:rPr lang="en-IN" sz="2400" spc="-10" dirty="0">
                <a:latin typeface="Constantia"/>
                <a:cs typeface="Constantia"/>
              </a:rPr>
              <a:t>unrealistic </a:t>
            </a:r>
            <a:r>
              <a:rPr lang="en-IN" sz="2400" spc="-5" dirty="0">
                <a:latin typeface="Constantia"/>
                <a:cs typeface="Constantia"/>
              </a:rPr>
              <a:t>expectations </a:t>
            </a:r>
            <a:r>
              <a:rPr lang="en-IN" sz="2400" spc="-15" dirty="0">
                <a:latin typeface="Constantia"/>
                <a:cs typeface="Constantia"/>
              </a:rPr>
              <a:t>regarding </a:t>
            </a:r>
            <a:r>
              <a:rPr lang="en-IN" sz="2400" spc="-5" dirty="0">
                <a:latin typeface="Constantia"/>
                <a:cs typeface="Constantia"/>
              </a:rPr>
              <a:t>functional  and </a:t>
            </a:r>
            <a:r>
              <a:rPr lang="en-IN" sz="2400" spc="-5" dirty="0" err="1">
                <a:latin typeface="Constantia"/>
                <a:cs typeface="Constantia"/>
              </a:rPr>
              <a:t>esthetic</a:t>
            </a:r>
            <a:r>
              <a:rPr lang="en-IN" sz="2400" spc="-175" dirty="0">
                <a:latin typeface="Constantia"/>
                <a:cs typeface="Constantia"/>
              </a:rPr>
              <a:t> </a:t>
            </a:r>
            <a:r>
              <a:rPr lang="en-IN" sz="2400" spc="-15" dirty="0">
                <a:latin typeface="Constantia"/>
                <a:cs typeface="Constantia"/>
              </a:rPr>
              <a:t>results.</a:t>
            </a:r>
            <a:endParaRPr lang="en-IN" sz="2400" dirty="0">
              <a:latin typeface="Constantia"/>
              <a:cs typeface="Constantia"/>
            </a:endParaRPr>
          </a:p>
          <a:p>
            <a:pPr marL="287020" marR="5080" indent="-274955">
              <a:lnSpc>
                <a:spcPts val="2810"/>
              </a:lnSpc>
              <a:spcBef>
                <a:spcPts val="640"/>
              </a:spcBef>
            </a:pPr>
            <a:endParaRPr sz="2600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71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0"/>
          <p:cNvSpPr txBox="1">
            <a:spLocks noGrp="1"/>
          </p:cNvSpPr>
          <p:nvPr>
            <p:ph type="title"/>
          </p:nvPr>
        </p:nvSpPr>
        <p:spPr>
          <a:xfrm>
            <a:off x="4943872" y="358498"/>
            <a:ext cx="1872208" cy="50590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200" b="1" spc="3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Lip </a:t>
            </a:r>
            <a:r>
              <a:rPr sz="3200" b="1" spc="3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eng</a:t>
            </a:r>
            <a:r>
              <a:rPr sz="3200" b="1" spc="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endParaRPr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idx="1"/>
          </p:nvPr>
        </p:nvSpPr>
        <p:spPr>
          <a:xfrm>
            <a:off x="575187" y="1628801"/>
            <a:ext cx="9178413" cy="1958899"/>
          </a:xfrm>
          <a:prstGeom prst="rect">
            <a:avLst/>
          </a:prstGeom>
        </p:spPr>
        <p:txBody>
          <a:bodyPr vert="horz" wrap="square" lIns="0" tIns="365154" rIns="0" bIns="0" rtlCol="0">
            <a:spAutoFit/>
          </a:bodyPr>
          <a:lstStyle/>
          <a:p>
            <a:pPr marL="958215" marR="361950" indent="-274955">
              <a:lnSpc>
                <a:spcPts val="2810"/>
              </a:lnSpc>
              <a:spcBef>
                <a:spcPts val="455"/>
              </a:spcBef>
            </a:pPr>
            <a:r>
              <a:rPr spc="5" dirty="0"/>
              <a:t>Classify</a:t>
            </a:r>
            <a:r>
              <a:rPr spc="-80" dirty="0"/>
              <a:t> </a:t>
            </a:r>
            <a:r>
              <a:rPr dirty="0"/>
              <a:t>lip</a:t>
            </a:r>
            <a:r>
              <a:rPr spc="-80" dirty="0"/>
              <a:t> </a:t>
            </a:r>
            <a:r>
              <a:rPr dirty="0"/>
              <a:t>lengths</a:t>
            </a:r>
            <a:r>
              <a:rPr spc="-110" dirty="0"/>
              <a:t> </a:t>
            </a:r>
            <a:r>
              <a:rPr dirty="0"/>
              <a:t>as</a:t>
            </a:r>
            <a:r>
              <a:rPr spc="-60" dirty="0"/>
              <a:t> </a:t>
            </a:r>
            <a:r>
              <a:rPr spc="-10" dirty="0"/>
              <a:t>long,</a:t>
            </a:r>
            <a:r>
              <a:rPr dirty="0"/>
              <a:t> normal</a:t>
            </a:r>
            <a:r>
              <a:rPr spc="-65" dirty="0"/>
              <a:t> </a:t>
            </a:r>
            <a:r>
              <a:rPr dirty="0"/>
              <a:t>or</a:t>
            </a:r>
            <a:r>
              <a:rPr spc="-85" dirty="0"/>
              <a:t> </a:t>
            </a:r>
            <a:r>
              <a:rPr spc="-5" dirty="0"/>
              <a:t>medium,</a:t>
            </a:r>
            <a:r>
              <a:rPr spc="-90" dirty="0"/>
              <a:t> </a:t>
            </a:r>
            <a:r>
              <a:rPr dirty="0"/>
              <a:t>and  short.</a:t>
            </a:r>
          </a:p>
          <a:p>
            <a:pPr marL="958215" marR="5080" indent="-274955">
              <a:lnSpc>
                <a:spcPts val="2810"/>
              </a:lnSpc>
              <a:spcBef>
                <a:spcPts val="600"/>
              </a:spcBef>
            </a:pPr>
            <a:r>
              <a:rPr dirty="0"/>
              <a:t>A</a:t>
            </a:r>
            <a:r>
              <a:rPr spc="-40" dirty="0"/>
              <a:t> </a:t>
            </a:r>
            <a:r>
              <a:rPr dirty="0"/>
              <a:t>long</a:t>
            </a:r>
            <a:r>
              <a:rPr spc="5" dirty="0"/>
              <a:t> </a:t>
            </a:r>
            <a:r>
              <a:rPr dirty="0"/>
              <a:t>lip</a:t>
            </a:r>
            <a:r>
              <a:rPr spc="-120" dirty="0"/>
              <a:t> </a:t>
            </a:r>
            <a:r>
              <a:rPr spc="-15" dirty="0"/>
              <a:t>reveals</a:t>
            </a:r>
            <a:r>
              <a:rPr spc="-65" dirty="0"/>
              <a:t> </a:t>
            </a:r>
            <a:r>
              <a:rPr spc="-5" dirty="0"/>
              <a:t>little</a:t>
            </a:r>
            <a:r>
              <a:rPr spc="-155" dirty="0"/>
              <a:t> </a:t>
            </a:r>
            <a:r>
              <a:rPr dirty="0"/>
              <a:t>of</a:t>
            </a:r>
            <a:r>
              <a:rPr spc="35" dirty="0"/>
              <a:t> </a:t>
            </a:r>
            <a:r>
              <a:rPr dirty="0"/>
              <a:t>the</a:t>
            </a:r>
            <a:r>
              <a:rPr spc="-135" dirty="0"/>
              <a:t> </a:t>
            </a:r>
            <a:r>
              <a:rPr spc="-5" dirty="0"/>
              <a:t>anterior</a:t>
            </a:r>
            <a:r>
              <a:rPr spc="-120" dirty="0"/>
              <a:t> </a:t>
            </a:r>
            <a:r>
              <a:rPr spc="-5" dirty="0"/>
              <a:t>teeth,</a:t>
            </a:r>
            <a:r>
              <a:rPr spc="-70" dirty="0"/>
              <a:t> </a:t>
            </a:r>
            <a:r>
              <a:rPr spc="-10" dirty="0"/>
              <a:t>whereas</a:t>
            </a:r>
            <a:r>
              <a:rPr spc="-120" dirty="0"/>
              <a:t> </a:t>
            </a:r>
            <a:r>
              <a:rPr dirty="0"/>
              <a:t>a  </a:t>
            </a:r>
            <a:r>
              <a:rPr spc="-10" dirty="0"/>
              <a:t>very</a:t>
            </a:r>
            <a:r>
              <a:rPr spc="-135" dirty="0"/>
              <a:t> </a:t>
            </a:r>
            <a:r>
              <a:rPr dirty="0"/>
              <a:t>short</a:t>
            </a:r>
            <a:r>
              <a:rPr spc="-75" dirty="0"/>
              <a:t> </a:t>
            </a:r>
            <a:r>
              <a:rPr dirty="0"/>
              <a:t>lip</a:t>
            </a:r>
            <a:r>
              <a:rPr spc="-150" dirty="0"/>
              <a:t> </a:t>
            </a:r>
            <a:r>
              <a:rPr spc="-10" dirty="0"/>
              <a:t>allows</a:t>
            </a:r>
            <a:r>
              <a:rPr spc="-110" dirty="0"/>
              <a:t> </a:t>
            </a:r>
            <a:r>
              <a:rPr spc="-5" dirty="0"/>
              <a:t>the</a:t>
            </a:r>
            <a:r>
              <a:rPr spc="-125" dirty="0"/>
              <a:t> </a:t>
            </a:r>
            <a:r>
              <a:rPr spc="-10" dirty="0"/>
              <a:t>display</a:t>
            </a:r>
            <a:r>
              <a:rPr spc="-145" dirty="0"/>
              <a:t> </a:t>
            </a:r>
            <a:r>
              <a:rPr dirty="0"/>
              <a:t>of</a:t>
            </a:r>
            <a:r>
              <a:rPr spc="10" dirty="0"/>
              <a:t> </a:t>
            </a:r>
            <a:r>
              <a:rPr spc="-5" dirty="0"/>
              <a:t>the</a:t>
            </a:r>
            <a:r>
              <a:rPr spc="-130" dirty="0"/>
              <a:t> </a:t>
            </a:r>
            <a:r>
              <a:rPr spc="-10" dirty="0"/>
              <a:t>denture</a:t>
            </a:r>
            <a:r>
              <a:rPr spc="-80" dirty="0"/>
              <a:t> </a:t>
            </a:r>
            <a:r>
              <a:rPr spc="-5" dirty="0"/>
              <a:t>base.</a:t>
            </a:r>
          </a:p>
          <a:p>
            <a:pPr marL="958215" marR="363855" indent="-274955">
              <a:lnSpc>
                <a:spcPts val="2810"/>
              </a:lnSpc>
              <a:spcBef>
                <a:spcPts val="595"/>
              </a:spcBef>
            </a:pPr>
            <a:r>
              <a:rPr spc="-15" dirty="0"/>
              <a:t>Mold</a:t>
            </a:r>
            <a:r>
              <a:rPr spc="-85" dirty="0"/>
              <a:t> </a:t>
            </a:r>
            <a:r>
              <a:rPr dirty="0"/>
              <a:t>selection</a:t>
            </a:r>
            <a:r>
              <a:rPr spc="-11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10" dirty="0"/>
              <a:t>denture</a:t>
            </a:r>
            <a:r>
              <a:rPr spc="-140" dirty="0"/>
              <a:t> </a:t>
            </a:r>
            <a:r>
              <a:rPr spc="-10" dirty="0"/>
              <a:t>characterization</a:t>
            </a:r>
            <a:r>
              <a:rPr spc="-105" dirty="0"/>
              <a:t> </a:t>
            </a:r>
            <a:r>
              <a:rPr spc="-5" dirty="0"/>
              <a:t>can</a:t>
            </a:r>
            <a:r>
              <a:rPr spc="-35" dirty="0"/>
              <a:t> </a:t>
            </a:r>
            <a:r>
              <a:rPr spc="-5" dirty="0"/>
              <a:t>be  critical factors in these</a:t>
            </a:r>
            <a:r>
              <a:rPr spc="-305" dirty="0"/>
              <a:t> </a:t>
            </a:r>
            <a:r>
              <a:rPr spc="-10" dirty="0"/>
              <a:t>cases.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12</a:t>
            </a:fld>
            <a:endParaRPr lang="en-IN"/>
          </a:p>
        </p:txBody>
      </p:sp>
      <p:sp>
        <p:nvSpPr>
          <p:cNvPr id="12" name="object 12"/>
          <p:cNvSpPr txBox="1"/>
          <p:nvPr/>
        </p:nvSpPr>
        <p:spPr>
          <a:xfrm>
            <a:off x="10137393" y="6327831"/>
            <a:ext cx="20320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20"/>
              </a:lnSpc>
            </a:pPr>
            <a:r>
              <a:rPr sz="1600" spc="-25" dirty="0">
                <a:solidFill>
                  <a:srgbClr val="D2D2D2"/>
                </a:solidFill>
                <a:latin typeface="Constantia"/>
                <a:cs typeface="Constantia"/>
              </a:rPr>
              <a:t>70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25384" y="5071871"/>
            <a:ext cx="2286000" cy="1597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-1248816" y="404665"/>
            <a:ext cx="6624736" cy="8106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2215" indent="3473450">
              <a:lnSpc>
                <a:spcPct val="107900"/>
              </a:lnSpc>
              <a:spcBef>
                <a:spcPts val="100"/>
              </a:spcBef>
            </a:pPr>
            <a:r>
              <a:rPr sz="4800" b="1" spc="-55" dirty="0">
                <a:latin typeface="Calibri" pitchFamily="34" charset="0"/>
                <a:cs typeface="Calibri" pitchFamily="34" charset="0"/>
              </a:rPr>
              <a:t>N</a:t>
            </a:r>
            <a:r>
              <a:rPr sz="4800" b="1" spc="-5" dirty="0">
                <a:latin typeface="Calibri" pitchFamily="34" charset="0"/>
                <a:cs typeface="Calibri" pitchFamily="34" charset="0"/>
              </a:rPr>
              <a:t>ose</a:t>
            </a:r>
            <a:endParaRPr lang="en-IN" sz="4800" b="1" spc="-5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75921" y="4077072"/>
            <a:ext cx="4378451" cy="192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13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775520" y="1700809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800" b="1" u="sng" dirty="0"/>
              <a:t>Symmetry</a:t>
            </a:r>
            <a:r>
              <a:rPr lang="en-IN" sz="2800" dirty="0"/>
              <a:t> : Present/Absent</a:t>
            </a:r>
          </a:p>
          <a:p>
            <a:pPr>
              <a:buFont typeface="Arial" pitchFamily="34" charset="0"/>
              <a:buChar char="•"/>
            </a:pPr>
            <a:r>
              <a:rPr lang="en-IN" sz="2800" b="1" u="sng" dirty="0"/>
              <a:t>Tip</a:t>
            </a:r>
            <a:r>
              <a:rPr lang="en-IN" sz="2800" dirty="0"/>
              <a:t> : Prominent/ Depressed</a:t>
            </a:r>
          </a:p>
          <a:p>
            <a:pPr>
              <a:buFont typeface="Arial" pitchFamily="34" charset="0"/>
              <a:buChar char="•"/>
            </a:pPr>
            <a:r>
              <a:rPr lang="en-IN" sz="2800" b="1" u="sng" dirty="0" err="1"/>
              <a:t>Nasolabial</a:t>
            </a:r>
            <a:r>
              <a:rPr lang="en-IN" sz="2800" b="1" u="sng" dirty="0"/>
              <a:t> Fold</a:t>
            </a:r>
            <a:r>
              <a:rPr lang="en-IN" sz="2800" dirty="0"/>
              <a:t> : Deepened/ Normal</a:t>
            </a:r>
          </a:p>
        </p:txBody>
      </p:sp>
    </p:spTree>
    <p:extLst>
      <p:ext uri="{BB962C8B-B14F-4D97-AF65-F5344CB8AC3E}">
        <p14:creationId xmlns:p14="http://schemas.microsoft.com/office/powerpoint/2010/main" val="1769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91544" y="404664"/>
            <a:ext cx="8136904" cy="723916"/>
          </a:xfrm>
          <a:prstGeom prst="rect">
            <a:avLst/>
          </a:prstGeom>
        </p:spPr>
        <p:txBody>
          <a:bodyPr vert="horz" wrap="square" lIns="0" tIns="46355" rIns="0" bIns="0" rtlCol="0" anchor="ctr">
            <a:spAutoFit/>
          </a:bodyPr>
          <a:lstStyle/>
          <a:p>
            <a:pPr marL="3131185">
              <a:lnSpc>
                <a:spcPct val="100000"/>
              </a:lnSpc>
              <a:spcBef>
                <a:spcPts val="365"/>
              </a:spcBef>
            </a:pPr>
            <a:r>
              <a:rPr lang="en-IN" spc="-5" dirty="0"/>
              <a:t>P</a:t>
            </a:r>
            <a:r>
              <a:rPr spc="-5" dirty="0" err="1"/>
              <a:t>hiltru</a:t>
            </a:r>
            <a:r>
              <a:rPr lang="en-IN" spc="-5" dirty="0"/>
              <a:t>m</a:t>
            </a:r>
            <a:endParaRPr spc="-5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14</a:t>
            </a:fld>
            <a:endParaRPr lang="en-IN"/>
          </a:p>
        </p:txBody>
      </p:sp>
      <p:sp>
        <p:nvSpPr>
          <p:cNvPr id="10" name="object 10"/>
          <p:cNvSpPr/>
          <p:nvPr/>
        </p:nvSpPr>
        <p:spPr>
          <a:xfrm>
            <a:off x="5952744" y="3928871"/>
            <a:ext cx="400812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05898" y="6292822"/>
            <a:ext cx="2686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795"/>
              </a:lnSpc>
            </a:pPr>
            <a:fld id="{81D60167-4931-47E6-BA6A-407CBD079E47}" type="slidenum">
              <a:rPr sz="1600" spc="-5" dirty="0">
                <a:solidFill>
                  <a:srgbClr val="D2D2D2"/>
                </a:solidFill>
                <a:latin typeface="Constantia"/>
                <a:cs typeface="Constantia"/>
              </a:rPr>
              <a:pPr marL="25400">
                <a:lnSpc>
                  <a:spcPts val="1795"/>
                </a:lnSpc>
              </a:pPr>
              <a:t>14</a:t>
            </a:fld>
            <a:endParaRPr sz="1600">
              <a:latin typeface="Constantia"/>
              <a:cs typeface="Constant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5560" y="198884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spc="-1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</a:t>
            </a:r>
          </a:p>
          <a:p>
            <a:pPr>
              <a:buFont typeface="Arial" pitchFamily="34" charset="0"/>
              <a:buChar char="•"/>
            </a:pPr>
            <a:r>
              <a:rPr lang="en-IN" sz="3200" spc="-1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Obliterated</a:t>
            </a:r>
          </a:p>
          <a:p>
            <a:pPr>
              <a:buFont typeface="Arial" pitchFamily="34" charset="0"/>
              <a:buChar char="•"/>
            </a:pPr>
            <a:r>
              <a:rPr lang="en-IN" sz="3200" spc="-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Deepened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47528" y="431049"/>
            <a:ext cx="6768752" cy="446276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/>
          <a:p>
            <a:pPr marL="287020" marR="5080" indent="-274955">
              <a:lnSpc>
                <a:spcPts val="3020"/>
              </a:lnSpc>
              <a:spcBef>
                <a:spcPts val="480"/>
              </a:spcBef>
            </a:pPr>
            <a:r>
              <a:rPr b="1" u="sng" dirty="0" err="1"/>
              <a:t>Labiomental</a:t>
            </a:r>
            <a:r>
              <a:rPr b="1" u="sng" dirty="0"/>
              <a:t> </a:t>
            </a:r>
            <a:r>
              <a:rPr b="1" u="sng" spc="-10" dirty="0" err="1"/>
              <a:t>Sulcus</a:t>
            </a:r>
            <a:endParaRPr b="1" u="sng" spc="-5" dirty="0">
              <a:solidFill>
                <a:srgbClr val="000000"/>
              </a:solidFill>
              <a:latin typeface="Constantia"/>
              <a:cs typeface="Constantia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11" name="object 11"/>
          <p:cNvSpPr txBox="1"/>
          <p:nvPr/>
        </p:nvSpPr>
        <p:spPr>
          <a:xfrm>
            <a:off x="10105898" y="6292822"/>
            <a:ext cx="2686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795"/>
              </a:lnSpc>
            </a:pPr>
            <a:fld id="{81D60167-4931-47E6-BA6A-407CBD079E47}" type="slidenum">
              <a:rPr sz="1600" spc="-5" dirty="0">
                <a:solidFill>
                  <a:srgbClr val="D2D2D2"/>
                </a:solidFill>
                <a:latin typeface="Constantia"/>
                <a:cs typeface="Constantia"/>
              </a:rPr>
              <a:pPr marL="25400">
                <a:lnSpc>
                  <a:spcPts val="1795"/>
                </a:lnSpc>
              </a:pPr>
              <a:t>15</a:t>
            </a:fld>
            <a:endParaRPr sz="1600">
              <a:latin typeface="Constantia"/>
              <a:cs typeface="Constant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7528" y="170080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spc="-4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IN" sz="3200" spc="-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ormal</a:t>
            </a:r>
          </a:p>
          <a:p>
            <a:pPr>
              <a:buFont typeface="Arial" pitchFamily="34" charset="0"/>
              <a:buChar char="•"/>
            </a:pPr>
            <a:r>
              <a:rPr lang="en-IN" sz="3200" spc="-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</a:t>
            </a:r>
            <a:r>
              <a:rPr lang="en-IN" sz="3200" spc="-1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IN" sz="3200" spc="-1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IN" sz="3200" spc="-4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IN" sz="3200" spc="-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IN" sz="3200" spc="-5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IN" sz="3200" spc="-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IN" sz="3200" spc="-4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IN" sz="3200" spc="-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ed</a:t>
            </a:r>
          </a:p>
          <a:p>
            <a:pPr>
              <a:buFont typeface="Arial" pitchFamily="34" charset="0"/>
              <a:buChar char="•"/>
            </a:pPr>
            <a:r>
              <a:rPr lang="en-IN" sz="3200" spc="-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Deepened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4340" y="827574"/>
            <a:ext cx="3832860" cy="0"/>
          </a:xfrm>
          <a:custGeom>
            <a:avLst/>
            <a:gdLst/>
            <a:ahLst/>
            <a:cxnLst/>
            <a:rect l="l" t="t" r="r" b="b"/>
            <a:pathLst>
              <a:path w="3832860">
                <a:moveTo>
                  <a:pt x="0" y="0"/>
                </a:moveTo>
                <a:lnTo>
                  <a:pt x="3832860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7528" y="275305"/>
            <a:ext cx="633670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352" baseline="5952" dirty="0">
                <a:solidFill>
                  <a:srgbClr val="FFC000"/>
                </a:solidFill>
                <a:latin typeface="Symbol"/>
                <a:cs typeface="Symbol"/>
              </a:rPr>
              <a:t></a:t>
            </a:r>
            <a:r>
              <a:rPr sz="3600" spc="-2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FFC000"/>
                </a:solidFill>
              </a:rPr>
              <a:t>Temporomandibular Joint</a:t>
            </a:r>
            <a:endParaRPr sz="3600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11" name="object 11"/>
          <p:cNvSpPr txBox="1"/>
          <p:nvPr/>
        </p:nvSpPr>
        <p:spPr>
          <a:xfrm>
            <a:off x="1703512" y="1628800"/>
            <a:ext cx="7344816" cy="313143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spcBef>
                <a:spcPts val="409"/>
              </a:spcBef>
              <a:buFont typeface="Arial" pitchFamily="34" charset="0"/>
              <a:buChar char="•"/>
            </a:pPr>
            <a:r>
              <a:rPr sz="2800" b="1" spc="-5" dirty="0">
                <a:latin typeface="Calibri"/>
                <a:cs typeface="Calibri"/>
              </a:rPr>
              <a:t>Clicking,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crepitations</a:t>
            </a:r>
            <a:endParaRPr sz="2800" dirty="0">
              <a:latin typeface="Calibri"/>
              <a:cs typeface="Calibri"/>
            </a:endParaRPr>
          </a:p>
          <a:p>
            <a:pPr marL="12700" marR="2082800">
              <a:lnSpc>
                <a:spcPct val="1106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800" b="1" spc="-5" dirty="0">
                <a:latin typeface="Calibri"/>
                <a:cs typeface="Calibri"/>
              </a:rPr>
              <a:t>Pain </a:t>
            </a:r>
            <a:r>
              <a:rPr sz="2800" b="1" dirty="0">
                <a:latin typeface="Calibri"/>
                <a:cs typeface="Calibri"/>
              </a:rPr>
              <a:t>&amp; </a:t>
            </a:r>
            <a:r>
              <a:rPr sz="2800" b="1" spc="-5" dirty="0">
                <a:latin typeface="Calibri"/>
                <a:cs typeface="Calibri"/>
              </a:rPr>
              <a:t>tenderness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1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palpation  Temporomandibular arthralgia  Impaired mandibular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mobility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635"/>
              </a:spcBef>
              <a:buFont typeface="Arial" pitchFamily="34" charset="0"/>
              <a:buChar char="•"/>
            </a:pPr>
            <a:r>
              <a:rPr sz="2800" b="1" spc="-5" dirty="0">
                <a:latin typeface="Calibri"/>
                <a:cs typeface="Calibri"/>
              </a:rPr>
              <a:t>Irregularity </a:t>
            </a:r>
            <a:r>
              <a:rPr sz="2800" b="1" dirty="0">
                <a:latin typeface="Calibri"/>
                <a:cs typeface="Calibri"/>
              </a:rPr>
              <a:t>or </a:t>
            </a:r>
            <a:r>
              <a:rPr sz="2800" b="1" spc="-5" dirty="0">
                <a:latin typeface="Calibri"/>
                <a:cs typeface="Calibri"/>
              </a:rPr>
              <a:t>deviation </a:t>
            </a:r>
            <a:r>
              <a:rPr sz="2800" b="1" dirty="0">
                <a:latin typeface="Calibri"/>
                <a:cs typeface="Calibri"/>
              </a:rPr>
              <a:t>on </a:t>
            </a:r>
            <a:r>
              <a:rPr sz="2800" b="1" spc="-5" dirty="0">
                <a:latin typeface="Calibri"/>
                <a:cs typeface="Calibri"/>
              </a:rPr>
              <a:t>opening </a:t>
            </a:r>
            <a:r>
              <a:rPr sz="2800" b="1" dirty="0">
                <a:latin typeface="Calibri"/>
                <a:cs typeface="Calibri"/>
              </a:rPr>
              <a:t>&amp; </a:t>
            </a:r>
            <a:r>
              <a:rPr sz="2800" b="1" spc="-5" dirty="0">
                <a:latin typeface="Calibri"/>
                <a:cs typeface="Calibri"/>
              </a:rPr>
              <a:t>closing of  mandible</a:t>
            </a:r>
            <a:endParaRPr sz="2800" dirty="0">
              <a:latin typeface="Calibri"/>
              <a:cs typeface="Calibri"/>
            </a:endParaRPr>
          </a:p>
          <a:p>
            <a:pPr marL="12700">
              <a:spcBef>
                <a:spcPts val="275"/>
              </a:spcBef>
              <a:buFont typeface="Arial" pitchFamily="34" charset="0"/>
              <a:buChar char="•"/>
            </a:pPr>
            <a:r>
              <a:rPr sz="2800" b="1" spc="-5" dirty="0">
                <a:latin typeface="Calibri"/>
                <a:cs typeface="Calibri"/>
              </a:rPr>
              <a:t>Locking of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mandible.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7667246" y="620688"/>
            <a:ext cx="3000755" cy="221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6600057" y="4149080"/>
            <a:ext cx="3453383" cy="2529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7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19536" y="561020"/>
            <a:ext cx="4392488" cy="42255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b="1" u="sng" spc="-15" dirty="0"/>
              <a:t>Mouth</a:t>
            </a:r>
            <a:r>
              <a:rPr b="1" u="sng" spc="-45" dirty="0"/>
              <a:t> </a:t>
            </a:r>
            <a:r>
              <a:rPr b="1" u="sng" spc="-5" dirty="0"/>
              <a:t>Opening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10" name="object 10"/>
          <p:cNvSpPr/>
          <p:nvPr/>
        </p:nvSpPr>
        <p:spPr>
          <a:xfrm>
            <a:off x="6096000" y="2286000"/>
            <a:ext cx="4215384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991544" y="1772816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3200" spc="-1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Normal</a:t>
            </a:r>
          </a:p>
          <a:p>
            <a:pPr>
              <a:buFont typeface="Arial" pitchFamily="34" charset="0"/>
              <a:buChar char="•"/>
            </a:pPr>
            <a:r>
              <a:rPr lang="en-IN" sz="3200" spc="-15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Reduced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847528" y="1916832"/>
            <a:ext cx="6568440" cy="2660344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260"/>
              </a:spcBef>
            </a:pPr>
            <a:r>
              <a:rPr sz="2800" spc="-10" dirty="0">
                <a:latin typeface="Constantia"/>
                <a:cs typeface="Constantia"/>
              </a:rPr>
              <a:t>Class </a:t>
            </a:r>
            <a:r>
              <a:rPr sz="2800" spc="-5" dirty="0">
                <a:latin typeface="Constantia"/>
                <a:cs typeface="Constantia"/>
              </a:rPr>
              <a:t>1:</a:t>
            </a:r>
            <a:r>
              <a:rPr sz="2800" spc="-2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Excellent</a:t>
            </a:r>
            <a:endParaRPr sz="2800" dirty="0">
              <a:latin typeface="Constantia"/>
              <a:cs typeface="Constantia"/>
            </a:endParaRPr>
          </a:p>
          <a:p>
            <a:pPr marL="12700">
              <a:spcBef>
                <a:spcPts val="265"/>
              </a:spcBef>
            </a:pPr>
            <a:r>
              <a:rPr sz="2800" spc="-5" dirty="0">
                <a:latin typeface="Constantia"/>
                <a:cs typeface="Constantia"/>
              </a:rPr>
              <a:t>Class 2:</a:t>
            </a:r>
            <a:r>
              <a:rPr sz="2800" spc="-20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Fair</a:t>
            </a:r>
            <a:endParaRPr sz="2800" dirty="0">
              <a:latin typeface="Constantia"/>
              <a:cs typeface="Constantia"/>
            </a:endParaRPr>
          </a:p>
          <a:p>
            <a:pPr marL="12700">
              <a:spcBef>
                <a:spcPts val="265"/>
              </a:spcBef>
            </a:pPr>
            <a:r>
              <a:rPr sz="2800" spc="-10" dirty="0">
                <a:latin typeface="Constantia"/>
                <a:cs typeface="Constantia"/>
              </a:rPr>
              <a:t>Class </a:t>
            </a:r>
            <a:r>
              <a:rPr sz="2800" spc="-5" dirty="0">
                <a:latin typeface="Constantia"/>
                <a:cs typeface="Constantia"/>
              </a:rPr>
              <a:t>3: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Poor</a:t>
            </a:r>
            <a:endParaRPr sz="2800" dirty="0">
              <a:latin typeface="Constantia"/>
              <a:cs typeface="Constantia"/>
            </a:endParaRPr>
          </a:p>
          <a:p>
            <a:pPr marL="287020" marR="5080" indent="-274955" algn="just">
              <a:lnSpc>
                <a:spcPts val="3020"/>
              </a:lnSpc>
              <a:spcBef>
                <a:spcPts val="650"/>
              </a:spcBef>
            </a:pPr>
            <a:r>
              <a:rPr sz="2800" spc="-10" dirty="0">
                <a:latin typeface="Constantia"/>
                <a:cs typeface="Constantia"/>
              </a:rPr>
              <a:t>Patients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25" dirty="0">
                <a:latin typeface="Constantia"/>
                <a:cs typeface="Constantia"/>
              </a:rPr>
              <a:t>good </a:t>
            </a:r>
            <a:r>
              <a:rPr sz="2800" spc="-5" dirty="0">
                <a:latin typeface="Constantia"/>
                <a:cs typeface="Constantia"/>
              </a:rPr>
              <a:t>neuromuscular </a:t>
            </a:r>
            <a:r>
              <a:rPr sz="2800" spc="-20" dirty="0">
                <a:latin typeface="Constantia"/>
                <a:cs typeface="Constantia"/>
              </a:rPr>
              <a:t>control  </a:t>
            </a:r>
            <a:r>
              <a:rPr sz="2800" spc="-10" dirty="0">
                <a:latin typeface="Constantia"/>
                <a:cs typeface="Constantia"/>
              </a:rPr>
              <a:t>expected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learn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manipulate</a:t>
            </a:r>
            <a:r>
              <a:rPr sz="2800" spc="-3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dentures  </a:t>
            </a:r>
            <a:r>
              <a:rPr sz="2800" spc="-20" dirty="0">
                <a:latin typeface="Constantia"/>
                <a:cs typeface="Constantia"/>
              </a:rPr>
              <a:t>relatively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quickly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919537" y="476673"/>
            <a:ext cx="6568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365"/>
              </a:spcBef>
            </a:pPr>
            <a:r>
              <a:rPr lang="en-IN" sz="3600" b="1" spc="-10" dirty="0">
                <a:solidFill>
                  <a:srgbClr val="FFFF00"/>
                </a:solidFill>
                <a:latin typeface="Constantia"/>
                <a:cs typeface="Constantia"/>
              </a:rPr>
              <a:t>Neuromuscular</a:t>
            </a:r>
            <a:r>
              <a:rPr lang="en-IN" sz="3600" b="1" spc="-65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lang="en-IN" sz="3600" b="1" spc="-15" dirty="0">
                <a:solidFill>
                  <a:srgbClr val="FFFF00"/>
                </a:solidFill>
                <a:latin typeface="Constantia"/>
                <a:cs typeface="Constantia"/>
              </a:rPr>
              <a:t>Coordination</a:t>
            </a:r>
            <a:endParaRPr lang="en-IN" sz="3600" dirty="0">
              <a:solidFill>
                <a:srgbClr val="FFFF00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356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0380" y="1275080"/>
            <a:ext cx="32639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9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35560" y="1628800"/>
            <a:ext cx="7416824" cy="4130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0" marR="1186815" indent="-342900">
              <a:lnSpc>
                <a:spcPct val="110800"/>
              </a:lnSpc>
              <a:spcBef>
                <a:spcPts val="95"/>
              </a:spcBef>
              <a:buFont typeface="Symbol"/>
              <a:buChar char=""/>
              <a:tabLst>
                <a:tab pos="444500" algn="l"/>
              </a:tabLst>
            </a:pP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Muscle tone according to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House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lang="en-IN" sz="2400" b="1" spc="-5" dirty="0">
                <a:solidFill>
                  <a:srgbClr val="1E487C"/>
                </a:solidFill>
                <a:latin typeface="Calibri"/>
                <a:cs typeface="Calibri"/>
              </a:rPr>
              <a:t> -</a:t>
            </a:r>
          </a:p>
          <a:p>
            <a:pPr marL="444500" marR="1186815" indent="-342900">
              <a:lnSpc>
                <a:spcPct val="110800"/>
              </a:lnSpc>
              <a:spcBef>
                <a:spcPts val="95"/>
              </a:spcBef>
              <a:buFont typeface="Wingdings" pitchFamily="2" charset="2"/>
              <a:buChar char="q"/>
              <a:tabLst>
                <a:tab pos="444500" algn="l"/>
              </a:tabLst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Class </a:t>
            </a:r>
            <a:r>
              <a:rPr sz="2400" b="1" dirty="0">
                <a:latin typeface="Calibri"/>
                <a:cs typeface="Calibri"/>
              </a:rPr>
              <a:t>I : Normal </a:t>
            </a:r>
            <a:r>
              <a:rPr sz="2400" b="1" spc="-5" dirty="0">
                <a:latin typeface="Calibri"/>
                <a:cs typeface="Calibri"/>
              </a:rPr>
              <a:t>muscle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tone</a:t>
            </a:r>
            <a:endParaRPr lang="en-IN" sz="2400" dirty="0">
              <a:latin typeface="Calibri"/>
              <a:cs typeface="Calibri"/>
            </a:endParaRPr>
          </a:p>
          <a:p>
            <a:pPr marL="444500" marR="1186815" indent="-342900">
              <a:lnSpc>
                <a:spcPct val="110800"/>
              </a:lnSpc>
              <a:spcBef>
                <a:spcPts val="95"/>
              </a:spcBef>
              <a:buFont typeface="Wingdings" pitchFamily="2" charset="2"/>
              <a:buChar char="q"/>
              <a:tabLst>
                <a:tab pos="444500" algn="l"/>
              </a:tabLst>
            </a:pPr>
            <a:r>
              <a:rPr sz="2400" b="1" spc="-5" dirty="0">
                <a:latin typeface="Calibri"/>
                <a:cs typeface="Calibri"/>
              </a:rPr>
              <a:t>Class </a:t>
            </a:r>
            <a:r>
              <a:rPr sz="2400" b="1" spc="-10" dirty="0">
                <a:latin typeface="Calibri"/>
                <a:cs typeface="Calibri"/>
              </a:rPr>
              <a:t>II: </a:t>
            </a:r>
            <a:r>
              <a:rPr sz="2400" b="1" spc="-5" dirty="0">
                <a:latin typeface="Calibri"/>
                <a:cs typeface="Calibri"/>
              </a:rPr>
              <a:t>Slightly impaired muscle tone </a:t>
            </a:r>
            <a:endParaRPr lang="en-IN" sz="2400" b="1" spc="-5" dirty="0">
              <a:latin typeface="Calibri"/>
              <a:cs typeface="Calibri"/>
            </a:endParaRPr>
          </a:p>
          <a:p>
            <a:pPr marL="444500" marR="1186815" indent="-342900">
              <a:lnSpc>
                <a:spcPct val="110800"/>
              </a:lnSpc>
              <a:spcBef>
                <a:spcPts val="95"/>
              </a:spcBef>
              <a:buFont typeface="Wingdings" pitchFamily="2" charset="2"/>
              <a:buChar char="q"/>
              <a:tabLst>
                <a:tab pos="444500" algn="l"/>
              </a:tabLst>
            </a:pPr>
            <a:r>
              <a:rPr sz="2400" b="1" spc="-5" dirty="0">
                <a:latin typeface="Calibri"/>
                <a:cs typeface="Calibri"/>
              </a:rPr>
              <a:t>Class </a:t>
            </a:r>
            <a:r>
              <a:rPr sz="2400" b="1" spc="-10" dirty="0">
                <a:latin typeface="Calibri"/>
                <a:cs typeface="Calibri"/>
              </a:rPr>
              <a:t>III: </a:t>
            </a:r>
            <a:r>
              <a:rPr sz="2400" b="1" spc="-5" dirty="0">
                <a:latin typeface="Calibri"/>
                <a:cs typeface="Calibri"/>
              </a:rPr>
              <a:t>Greatly impaired muscle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tone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444500" marR="55880" indent="-342900">
              <a:lnSpc>
                <a:spcPct val="110800"/>
              </a:lnSpc>
              <a:buFont typeface="Symbol"/>
              <a:buChar char=""/>
              <a:tabLst>
                <a:tab pos="444500" algn="l"/>
              </a:tabLst>
            </a:pP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Muscle Development according to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House</a:t>
            </a:r>
            <a:r>
              <a:rPr lang="en-IN" sz="2400" b="1" spc="-5" dirty="0">
                <a:solidFill>
                  <a:srgbClr val="1E487C"/>
                </a:solidFill>
                <a:latin typeface="Calibri"/>
                <a:cs typeface="Calibri"/>
              </a:rPr>
              <a:t> –</a:t>
            </a:r>
          </a:p>
          <a:p>
            <a:pPr marL="444500" marR="55880" indent="-342900">
              <a:lnSpc>
                <a:spcPct val="110800"/>
              </a:lnSpc>
              <a:buFont typeface="Wingdings" pitchFamily="2" charset="2"/>
              <a:buChar char="q"/>
              <a:tabLst>
                <a:tab pos="444500" algn="l"/>
              </a:tabLst>
            </a:pPr>
            <a:r>
              <a:rPr lang="en-IN" sz="2400" b="1" spc="-5" dirty="0">
                <a:latin typeface="Calibri"/>
                <a:cs typeface="Calibri"/>
              </a:rPr>
              <a:t>C</a:t>
            </a:r>
            <a:r>
              <a:rPr sz="2400" b="1" spc="-5" dirty="0">
                <a:latin typeface="Calibri"/>
                <a:cs typeface="Calibri"/>
              </a:rPr>
              <a:t>lass </a:t>
            </a:r>
            <a:r>
              <a:rPr sz="2400" b="1" spc="-10" dirty="0">
                <a:latin typeface="Calibri"/>
                <a:cs typeface="Calibri"/>
              </a:rPr>
              <a:t>I: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Heavy</a:t>
            </a:r>
            <a:endParaRPr lang="en-IN" sz="2400" dirty="0">
              <a:latin typeface="Calibri"/>
              <a:cs typeface="Calibri"/>
            </a:endParaRPr>
          </a:p>
          <a:p>
            <a:pPr marL="444500" marR="55880" indent="-342900">
              <a:lnSpc>
                <a:spcPct val="110800"/>
              </a:lnSpc>
              <a:buFont typeface="Wingdings" pitchFamily="2" charset="2"/>
              <a:buChar char="q"/>
              <a:tabLst>
                <a:tab pos="444500" algn="l"/>
              </a:tabLst>
            </a:pPr>
            <a:r>
              <a:rPr sz="2400" b="1" spc="-5" dirty="0">
                <a:latin typeface="Calibri"/>
                <a:cs typeface="Calibri"/>
              </a:rPr>
              <a:t>Class </a:t>
            </a:r>
            <a:r>
              <a:rPr sz="2400" b="1" spc="-10" dirty="0">
                <a:latin typeface="Calibri"/>
                <a:cs typeface="Calibri"/>
              </a:rPr>
              <a:t>II: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5" dirty="0" err="1">
                <a:latin typeface="Calibri"/>
                <a:cs typeface="Calibri"/>
              </a:rPr>
              <a:t>Mediu</a:t>
            </a:r>
            <a:r>
              <a:rPr lang="en-IN" sz="2400" b="1" spc="-5" dirty="0">
                <a:latin typeface="Calibri"/>
                <a:cs typeface="Calibri"/>
              </a:rPr>
              <a:t>m</a:t>
            </a:r>
          </a:p>
          <a:p>
            <a:pPr marL="444500" marR="55880" indent="-342900">
              <a:lnSpc>
                <a:spcPct val="110800"/>
              </a:lnSpc>
              <a:buFont typeface="Wingdings" pitchFamily="2" charset="2"/>
              <a:buChar char="q"/>
              <a:tabLst>
                <a:tab pos="444500" algn="l"/>
              </a:tabLst>
            </a:pPr>
            <a:r>
              <a:rPr sz="2400" b="1" spc="-5" dirty="0">
                <a:latin typeface="Calibri"/>
                <a:cs typeface="Calibri"/>
              </a:rPr>
              <a:t>Class </a:t>
            </a:r>
            <a:r>
              <a:rPr sz="2400" b="1" spc="-10" dirty="0">
                <a:latin typeface="Calibri"/>
                <a:cs typeface="Calibri"/>
              </a:rPr>
              <a:t>III: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Light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9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4971" y="609603"/>
            <a:ext cx="9260115" cy="11030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89880"/>
              </p:ext>
            </p:extLst>
          </p:nvPr>
        </p:nvGraphicFramePr>
        <p:xfrm>
          <a:off x="1042277" y="2425304"/>
          <a:ext cx="10158360" cy="4065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1079">
                  <a:extLst>
                    <a:ext uri="{9D8B030D-6E8A-4147-A177-3AD203B41FA5}">
                      <a16:colId xmlns:a16="http://schemas.microsoft.com/office/drawing/2014/main" val="946123654"/>
                    </a:ext>
                  </a:extLst>
                </a:gridCol>
                <a:gridCol w="4426896">
                  <a:extLst>
                    <a:ext uri="{9D8B030D-6E8A-4147-A177-3AD203B41FA5}">
                      <a16:colId xmlns:a16="http://schemas.microsoft.com/office/drawing/2014/main" val="2411658997"/>
                    </a:ext>
                  </a:extLst>
                </a:gridCol>
                <a:gridCol w="3050385">
                  <a:extLst>
                    <a:ext uri="{9D8B030D-6E8A-4147-A177-3AD203B41FA5}">
                      <a16:colId xmlns:a16="http://schemas.microsoft.com/office/drawing/2014/main" val="3411213719"/>
                    </a:ext>
                  </a:extLst>
                </a:gridCol>
              </a:tblGrid>
              <a:tr h="358634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areas*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r>
                        <a:rPr lang="en-US" baseline="0" dirty="0" smtClean="0"/>
                        <a:t>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#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24398"/>
                  </a:ext>
                </a:extLst>
              </a:tr>
              <a:tr h="627609">
                <a:tc>
                  <a:txBody>
                    <a:bodyPr/>
                    <a:lstStyle/>
                    <a:p>
                      <a:r>
                        <a:rPr lang="en-IN" dirty="0" smtClean="0"/>
                        <a:t>Introduction</a:t>
                      </a:r>
                    </a:p>
                    <a:p>
                      <a:r>
                        <a:rPr lang="en-IN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572506"/>
                  </a:ext>
                </a:extLst>
              </a:tr>
              <a:tr h="1165559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Examination</a:t>
                      </a:r>
                    </a:p>
                    <a:p>
                      <a:r>
                        <a:rPr lang="en-IN" baseline="0" dirty="0" smtClean="0"/>
                        <a:t>Extra oral </a:t>
                      </a:r>
                      <a:endParaRPr lang="en-IN" baseline="0" dirty="0" smtClean="0"/>
                    </a:p>
                    <a:p>
                      <a:r>
                        <a:rPr lang="en-IN" baseline="0" dirty="0" smtClean="0"/>
                        <a:t>Intra Oral </a:t>
                      </a:r>
                    </a:p>
                    <a:p>
                      <a:r>
                        <a:rPr lang="en-IN" baseline="0" dirty="0" smtClean="0"/>
                        <a:t>Radiographic 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52997"/>
                  </a:ext>
                </a:extLst>
              </a:tr>
              <a:tr h="358634">
                <a:tc>
                  <a:txBody>
                    <a:bodyPr/>
                    <a:lstStyle/>
                    <a:p>
                      <a:r>
                        <a:rPr lang="en-IN" dirty="0" smtClean="0"/>
                        <a:t>Treatment Planning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6771"/>
                  </a:ext>
                </a:extLst>
              </a:tr>
              <a:tr h="473982">
                <a:tc>
                  <a:txBody>
                    <a:bodyPr/>
                    <a:lstStyle/>
                    <a:p>
                      <a:r>
                        <a:rPr lang="en-IN" dirty="0" smtClean="0"/>
                        <a:t>Take Home Message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171219"/>
                  </a:ext>
                </a:extLst>
              </a:tr>
              <a:tr h="1031683">
                <a:tc>
                  <a:txBody>
                    <a:bodyPr/>
                    <a:lstStyle/>
                    <a:p>
                      <a:r>
                        <a:rPr lang="en-IN" dirty="0" smtClean="0"/>
                        <a:t>References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Affective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Desired to know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639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75656" y="1878767"/>
            <a:ext cx="979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47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847528" y="1916833"/>
            <a:ext cx="8496944" cy="249363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spcBef>
                <a:spcPts val="260"/>
              </a:spcBef>
              <a:buFont typeface="Arial" pitchFamily="34" charset="0"/>
              <a:buChar char="•"/>
            </a:pPr>
            <a:r>
              <a:rPr sz="2800" spc="-10" dirty="0">
                <a:latin typeface="Constantia"/>
                <a:cs typeface="Constantia"/>
              </a:rPr>
              <a:t>Normal </a:t>
            </a:r>
            <a:r>
              <a:rPr sz="2800" spc="-5" dirty="0">
                <a:latin typeface="Constantia"/>
                <a:cs typeface="Constantia"/>
              </a:rPr>
              <a:t>/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Affected</a:t>
            </a:r>
            <a:endParaRPr sz="2800" dirty="0">
              <a:latin typeface="Constantia"/>
              <a:cs typeface="Constantia"/>
            </a:endParaRPr>
          </a:p>
          <a:p>
            <a:pPr marL="287020" marR="5080" indent="-274955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sz="2800" spc="-10" dirty="0">
                <a:latin typeface="Constantia"/>
                <a:cs typeface="Constantia"/>
              </a:rPr>
              <a:t>Patients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with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dirty="0">
                <a:latin typeface="Constantia"/>
                <a:cs typeface="Constantia"/>
              </a:rPr>
              <a:t>speech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impediments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or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those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who</a:t>
            </a:r>
            <a:r>
              <a:rPr lang="en-IN" sz="2800" spc="-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cannot </a:t>
            </a:r>
            <a:r>
              <a:rPr sz="2800" spc="-10" dirty="0">
                <a:latin typeface="Constantia"/>
                <a:cs typeface="Constantia"/>
              </a:rPr>
              <a:t>articulate optimally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0" dirty="0">
                <a:latin typeface="Constantia"/>
                <a:cs typeface="Constantia"/>
              </a:rPr>
              <a:t>their </a:t>
            </a:r>
            <a:r>
              <a:rPr sz="2800" spc="-5" dirty="0">
                <a:latin typeface="Constantia"/>
                <a:cs typeface="Constantia"/>
              </a:rPr>
              <a:t>existing  </a:t>
            </a:r>
            <a:r>
              <a:rPr sz="2800" spc="-10" dirty="0">
                <a:latin typeface="Constantia"/>
                <a:cs typeface="Constantia"/>
              </a:rPr>
              <a:t>dentures </a:t>
            </a:r>
            <a:r>
              <a:rPr sz="2800" spc="-15" dirty="0">
                <a:latin typeface="Constantia"/>
                <a:cs typeface="Constantia"/>
              </a:rPr>
              <a:t>require </a:t>
            </a:r>
            <a:r>
              <a:rPr sz="2800" spc="-5" dirty="0">
                <a:latin typeface="Constantia"/>
                <a:cs typeface="Constantia"/>
              </a:rPr>
              <a:t>special </a:t>
            </a:r>
            <a:r>
              <a:rPr sz="2800" spc="-15" dirty="0">
                <a:latin typeface="Constantia"/>
                <a:cs typeface="Constantia"/>
              </a:rPr>
              <a:t>attention </a:t>
            </a:r>
            <a:r>
              <a:rPr sz="2800" spc="-10" dirty="0">
                <a:latin typeface="Constantia"/>
                <a:cs typeface="Constantia"/>
              </a:rPr>
              <a:t>when the  dentist</a:t>
            </a:r>
            <a:r>
              <a:rPr sz="2800" spc="-12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places</a:t>
            </a:r>
            <a:r>
              <a:rPr sz="2800" spc="-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anterior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teeth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forms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  </a:t>
            </a:r>
            <a:r>
              <a:rPr sz="2800" spc="-5" dirty="0">
                <a:latin typeface="Constantia"/>
                <a:cs typeface="Constantia"/>
              </a:rPr>
              <a:t>palatal </a:t>
            </a:r>
            <a:r>
              <a:rPr sz="2800" spc="-10" dirty="0">
                <a:latin typeface="Constantia"/>
                <a:cs typeface="Constantia"/>
              </a:rPr>
              <a:t>portions </a:t>
            </a:r>
            <a:r>
              <a:rPr sz="2800" spc="-5" dirty="0">
                <a:latin typeface="Constantia"/>
                <a:cs typeface="Constantia"/>
              </a:rPr>
              <a:t>of the </a:t>
            </a:r>
            <a:r>
              <a:rPr sz="2800" spc="-15" dirty="0">
                <a:latin typeface="Constantia"/>
                <a:cs typeface="Constantia"/>
              </a:rPr>
              <a:t>denture</a:t>
            </a:r>
            <a:r>
              <a:rPr sz="2800" spc="-2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base.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847528" y="476673"/>
            <a:ext cx="173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365"/>
              </a:spcBef>
            </a:pPr>
            <a:r>
              <a:rPr lang="en-IN" sz="3600" b="1" spc="-10" dirty="0">
                <a:solidFill>
                  <a:srgbClr val="FFFF00"/>
                </a:solidFill>
                <a:latin typeface="Constantia"/>
                <a:cs typeface="Constantia"/>
              </a:rPr>
              <a:t>Speech</a:t>
            </a:r>
            <a:endParaRPr lang="en-IN" sz="3600" dirty="0">
              <a:solidFill>
                <a:srgbClr val="FFFF00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519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75520" y="1988841"/>
            <a:ext cx="8892480" cy="221150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87020" marR="5080" indent="-274955">
              <a:lnSpc>
                <a:spcPts val="3020"/>
              </a:lnSpc>
              <a:spcBef>
                <a:spcPts val="645"/>
              </a:spcBef>
            </a:pPr>
            <a:r>
              <a:rPr sz="2800" spc="-20" dirty="0">
                <a:latin typeface="Constantia"/>
                <a:cs typeface="Constantia"/>
              </a:rPr>
              <a:t>(Submandibular, </a:t>
            </a:r>
            <a:r>
              <a:rPr sz="2800" spc="-5" dirty="0">
                <a:latin typeface="Constantia"/>
                <a:cs typeface="Constantia"/>
              </a:rPr>
              <a:t>Submental,  </a:t>
            </a:r>
            <a:r>
              <a:rPr sz="2800" dirty="0">
                <a:latin typeface="Constantia"/>
                <a:cs typeface="Constantia"/>
              </a:rPr>
              <a:t>Cervical, </a:t>
            </a:r>
            <a:r>
              <a:rPr sz="2800" spc="-25" dirty="0">
                <a:latin typeface="Constantia"/>
                <a:cs typeface="Constantia"/>
              </a:rPr>
              <a:t>Preauricular,  </a:t>
            </a:r>
            <a:r>
              <a:rPr sz="2800" spc="-15" dirty="0">
                <a:latin typeface="Constantia"/>
                <a:cs typeface="Constantia"/>
              </a:rPr>
              <a:t>Mastoid)</a:t>
            </a:r>
            <a:endParaRPr sz="2800" dirty="0">
              <a:latin typeface="Constantia"/>
              <a:cs typeface="Constantia"/>
            </a:endParaRPr>
          </a:p>
          <a:p>
            <a:pPr marL="12700">
              <a:spcBef>
                <a:spcPts val="229"/>
              </a:spcBef>
            </a:pPr>
            <a:r>
              <a:rPr sz="2800" spc="-10" dirty="0">
                <a:latin typeface="Constantia"/>
                <a:cs typeface="Constantia"/>
              </a:rPr>
              <a:t>-Palpable/Non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palpable</a:t>
            </a:r>
            <a:endParaRPr sz="2800" dirty="0">
              <a:latin typeface="Constantia"/>
              <a:cs typeface="Constantia"/>
            </a:endParaRPr>
          </a:p>
          <a:p>
            <a:pPr marL="12700">
              <a:spcBef>
                <a:spcPts val="265"/>
              </a:spcBef>
            </a:pPr>
            <a:r>
              <a:rPr sz="2800" spc="-30" dirty="0">
                <a:latin typeface="Constantia"/>
                <a:cs typeface="Constantia"/>
              </a:rPr>
              <a:t>-Tender/Non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tender</a:t>
            </a:r>
            <a:endParaRPr sz="2800" dirty="0">
              <a:latin typeface="Constantia"/>
              <a:cs typeface="Constantia"/>
            </a:endParaRPr>
          </a:p>
          <a:p>
            <a:pPr marL="12700">
              <a:spcBef>
                <a:spcPts val="265"/>
              </a:spcBef>
            </a:pPr>
            <a:r>
              <a:rPr sz="2800" spc="-20" dirty="0">
                <a:latin typeface="Constantia"/>
                <a:cs typeface="Constantia"/>
              </a:rPr>
              <a:t>-Movable/Fixed</a:t>
            </a:r>
            <a:endParaRPr sz="2800" dirty="0">
              <a:latin typeface="Constantia"/>
              <a:cs typeface="Constantia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847529" y="620689"/>
            <a:ext cx="5800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365"/>
              </a:spcBef>
            </a:pPr>
            <a:r>
              <a:rPr lang="en-IN" sz="3600" b="1" spc="-30" dirty="0">
                <a:solidFill>
                  <a:srgbClr val="FFFF00"/>
                </a:solidFill>
                <a:latin typeface="Constantia"/>
                <a:cs typeface="Constantia"/>
              </a:rPr>
              <a:t>Lymph </a:t>
            </a:r>
            <a:r>
              <a:rPr lang="en-IN" sz="3600" b="1" spc="-15" dirty="0">
                <a:solidFill>
                  <a:srgbClr val="FFFF00"/>
                </a:solidFill>
                <a:latin typeface="Constantia"/>
                <a:cs typeface="Constantia"/>
              </a:rPr>
              <a:t>Node</a:t>
            </a:r>
            <a:r>
              <a:rPr lang="en-IN" sz="3600" b="1" spc="-80" dirty="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lang="en-IN" sz="3600" b="1" spc="-5" dirty="0">
                <a:solidFill>
                  <a:srgbClr val="FFFF00"/>
                </a:solidFill>
                <a:latin typeface="Constantia"/>
                <a:cs typeface="Constantia"/>
              </a:rPr>
              <a:t>Examination</a:t>
            </a:r>
            <a:endParaRPr lang="en-IN" sz="3600" dirty="0">
              <a:solidFill>
                <a:srgbClr val="FFFF00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1225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9537" y="1628800"/>
            <a:ext cx="8215883" cy="4887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8793" y="1627046"/>
            <a:ext cx="2489934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600" spc="-5" dirty="0">
                <a:solidFill>
                  <a:srgbClr val="FFFF00"/>
                </a:solidFill>
              </a:rPr>
              <a:t>Arch</a:t>
            </a:r>
            <a:r>
              <a:rPr sz="3600" spc="-65" dirty="0">
                <a:solidFill>
                  <a:srgbClr val="FFFF00"/>
                </a:solidFill>
              </a:rPr>
              <a:t> </a:t>
            </a:r>
            <a:r>
              <a:rPr sz="3600" spc="-5" dirty="0">
                <a:solidFill>
                  <a:srgbClr val="FFFF00"/>
                </a:solidFill>
              </a:rPr>
              <a:t>Form</a:t>
            </a:r>
            <a:endParaRPr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23</a:t>
            </a:fld>
            <a:endParaRPr lang="en-IN"/>
          </a:p>
        </p:txBody>
      </p:sp>
      <p:sp>
        <p:nvSpPr>
          <p:cNvPr id="5" name="object 5"/>
          <p:cNvSpPr/>
          <p:nvPr/>
        </p:nvSpPr>
        <p:spPr>
          <a:xfrm>
            <a:off x="7665720" y="2957829"/>
            <a:ext cx="1510030" cy="1262380"/>
          </a:xfrm>
          <a:custGeom>
            <a:avLst/>
            <a:gdLst/>
            <a:ahLst/>
            <a:cxnLst/>
            <a:rect l="l" t="t" r="r" b="b"/>
            <a:pathLst>
              <a:path w="1510029" h="1262379">
                <a:moveTo>
                  <a:pt x="0" y="0"/>
                </a:moveTo>
                <a:lnTo>
                  <a:pt x="1510029" y="0"/>
                </a:lnTo>
                <a:lnTo>
                  <a:pt x="1510029" y="1262380"/>
                </a:lnTo>
                <a:lnTo>
                  <a:pt x="0" y="126238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93659" y="2987039"/>
            <a:ext cx="1451610" cy="120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55920" y="2940050"/>
            <a:ext cx="1579880" cy="1280160"/>
          </a:xfrm>
          <a:custGeom>
            <a:avLst/>
            <a:gdLst/>
            <a:ahLst/>
            <a:cxnLst/>
            <a:rect l="l" t="t" r="r" b="b"/>
            <a:pathLst>
              <a:path w="1579879" h="1280160">
                <a:moveTo>
                  <a:pt x="0" y="0"/>
                </a:moveTo>
                <a:lnTo>
                  <a:pt x="1579879" y="0"/>
                </a:lnTo>
                <a:lnTo>
                  <a:pt x="1579879" y="1280160"/>
                </a:lnTo>
                <a:lnTo>
                  <a:pt x="0" y="128016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3859" y="2969261"/>
            <a:ext cx="1521460" cy="1221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6120" y="2945129"/>
            <a:ext cx="1579880" cy="1275080"/>
          </a:xfrm>
          <a:custGeom>
            <a:avLst/>
            <a:gdLst/>
            <a:ahLst/>
            <a:cxnLst/>
            <a:rect l="l" t="t" r="r" b="b"/>
            <a:pathLst>
              <a:path w="1579879" h="1275079">
                <a:moveTo>
                  <a:pt x="0" y="0"/>
                </a:moveTo>
                <a:lnTo>
                  <a:pt x="1579880" y="0"/>
                </a:lnTo>
                <a:lnTo>
                  <a:pt x="1579880" y="1275080"/>
                </a:lnTo>
                <a:lnTo>
                  <a:pt x="0" y="127508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4060" y="2974339"/>
            <a:ext cx="1521460" cy="1216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34410" y="4301490"/>
            <a:ext cx="95694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Class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  S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qu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are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7371" y="4328264"/>
            <a:ext cx="12261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200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Class II  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eri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51141" y="4293096"/>
            <a:ext cx="1152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Class</a:t>
            </a:r>
            <a:r>
              <a:rPr sz="2400" b="1" spc="-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III 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Ovoid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8"/>
          <p:cNvSpPr/>
          <p:nvPr/>
        </p:nvSpPr>
        <p:spPr>
          <a:xfrm>
            <a:off x="1061884" y="855406"/>
            <a:ext cx="7696960" cy="707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8596" y="1121410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46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8204" y="699868"/>
            <a:ext cx="261795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-5" dirty="0">
                <a:solidFill>
                  <a:srgbClr val="FFFF00"/>
                </a:solidFill>
              </a:rPr>
              <a:t>Ridge</a:t>
            </a:r>
            <a:r>
              <a:rPr sz="3200" spc="-5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Form: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5231904" y="1196752"/>
            <a:ext cx="1521460" cy="0"/>
          </a:xfrm>
          <a:custGeom>
            <a:avLst/>
            <a:gdLst/>
            <a:ahLst/>
            <a:cxnLst/>
            <a:rect l="l" t="t" r="r" b="b"/>
            <a:pathLst>
              <a:path w="1521460">
                <a:moveTo>
                  <a:pt x="0" y="0"/>
                </a:moveTo>
                <a:lnTo>
                  <a:pt x="152146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3460" y="2410460"/>
            <a:ext cx="1581150" cy="666750"/>
          </a:xfrm>
          <a:custGeom>
            <a:avLst/>
            <a:gdLst/>
            <a:ahLst/>
            <a:cxnLst/>
            <a:rect l="l" t="t" r="r" b="b"/>
            <a:pathLst>
              <a:path w="1581150" h="666750">
                <a:moveTo>
                  <a:pt x="0" y="0"/>
                </a:moveTo>
                <a:lnTo>
                  <a:pt x="1581150" y="0"/>
                </a:lnTo>
                <a:lnTo>
                  <a:pt x="15811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1400" y="2438400"/>
            <a:ext cx="1444348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3460" y="3934459"/>
            <a:ext cx="1581150" cy="666750"/>
          </a:xfrm>
          <a:custGeom>
            <a:avLst/>
            <a:gdLst/>
            <a:ahLst/>
            <a:cxnLst/>
            <a:rect l="l" t="t" r="r" b="b"/>
            <a:pathLst>
              <a:path w="1581150" h="666750">
                <a:moveTo>
                  <a:pt x="0" y="0"/>
                </a:moveTo>
                <a:lnTo>
                  <a:pt x="1581150" y="0"/>
                </a:lnTo>
                <a:lnTo>
                  <a:pt x="1581150" y="666750"/>
                </a:lnTo>
                <a:lnTo>
                  <a:pt x="0" y="6667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7951" y="3962400"/>
            <a:ext cx="1497449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3460" y="5382259"/>
            <a:ext cx="1581150" cy="666750"/>
          </a:xfrm>
          <a:custGeom>
            <a:avLst/>
            <a:gdLst/>
            <a:ahLst/>
            <a:cxnLst/>
            <a:rect l="l" t="t" r="r" b="b"/>
            <a:pathLst>
              <a:path w="1581150" h="666750">
                <a:moveTo>
                  <a:pt x="0" y="0"/>
                </a:moveTo>
                <a:lnTo>
                  <a:pt x="1581150" y="0"/>
                </a:lnTo>
                <a:lnTo>
                  <a:pt x="1581150" y="666749"/>
                </a:lnTo>
                <a:lnTo>
                  <a:pt x="0" y="66674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1400" y="5410200"/>
            <a:ext cx="15240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25459" y="3858259"/>
            <a:ext cx="895350" cy="734060"/>
          </a:xfrm>
          <a:custGeom>
            <a:avLst/>
            <a:gdLst/>
            <a:ahLst/>
            <a:cxnLst/>
            <a:rect l="l" t="t" r="r" b="b"/>
            <a:pathLst>
              <a:path w="895350" h="734060">
                <a:moveTo>
                  <a:pt x="0" y="0"/>
                </a:moveTo>
                <a:lnTo>
                  <a:pt x="895350" y="0"/>
                </a:lnTo>
                <a:lnTo>
                  <a:pt x="895350" y="734059"/>
                </a:lnTo>
                <a:lnTo>
                  <a:pt x="0" y="73405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3887471"/>
            <a:ext cx="838200" cy="676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25459" y="2334260"/>
            <a:ext cx="895350" cy="742950"/>
          </a:xfrm>
          <a:custGeom>
            <a:avLst/>
            <a:gdLst/>
            <a:ahLst/>
            <a:cxnLst/>
            <a:rect l="l" t="t" r="r" b="b"/>
            <a:pathLst>
              <a:path w="895350" h="742950">
                <a:moveTo>
                  <a:pt x="0" y="0"/>
                </a:moveTo>
                <a:lnTo>
                  <a:pt x="895350" y="0"/>
                </a:lnTo>
                <a:lnTo>
                  <a:pt x="895350" y="742950"/>
                </a:lnTo>
                <a:lnTo>
                  <a:pt x="0" y="7429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53400" y="2362200"/>
            <a:ext cx="838200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801486" y="5429886"/>
          <a:ext cx="3409950" cy="51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6858000" y="5486400"/>
            <a:ext cx="1066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000" y="5486400"/>
            <a:ext cx="1066800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44000" y="5486400"/>
            <a:ext cx="106680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12341" y="2548890"/>
            <a:ext cx="9156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Class</a:t>
            </a:r>
            <a:r>
              <a:rPr sz="2400" b="1" spc="-7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I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21230" y="4072890"/>
            <a:ext cx="1032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Class</a:t>
            </a:r>
            <a:r>
              <a:rPr sz="2400" b="1" spc="-7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II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9959" y="5520690"/>
            <a:ext cx="1076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ClassIII</a:t>
            </a:r>
            <a:endParaRPr sz="24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4921" y="3158490"/>
            <a:ext cx="95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Squ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are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1411" y="4758690"/>
            <a:ext cx="1260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-s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ed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79850" y="6130290"/>
            <a:ext cx="551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sz="24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at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10550" y="5977890"/>
            <a:ext cx="754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ort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85480" y="4758690"/>
            <a:ext cx="54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F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lat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71409" y="3234690"/>
            <a:ext cx="2453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Inverted</a:t>
            </a:r>
            <a:r>
              <a:rPr sz="24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U-shaped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15120" y="5977890"/>
            <a:ext cx="1143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5080" indent="-406400">
              <a:spcBef>
                <a:spcPts val="100"/>
              </a:spcBef>
            </a:pP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verted  W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37070" y="5933440"/>
            <a:ext cx="54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Ta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ll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53860" y="6299200"/>
            <a:ext cx="2469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1312545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Inverted	</a:t>
            </a:r>
            <a:r>
              <a:rPr sz="3600" b="1" spc="-7" baseline="-8101" dirty="0">
                <a:solidFill>
                  <a:srgbClr val="FFFF00"/>
                </a:solidFill>
                <a:latin typeface="Times New Roman"/>
                <a:cs typeface="Times New Roman"/>
              </a:rPr>
              <a:t>Inverted</a:t>
            </a:r>
            <a:endParaRPr sz="3600" baseline="-8101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05200" y="1808479"/>
            <a:ext cx="131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Maxil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ry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45071" y="1808479"/>
            <a:ext cx="160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Mandibular</a:t>
            </a:r>
            <a:endParaRPr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53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9990" y="1223010"/>
            <a:ext cx="2110740" cy="0"/>
          </a:xfrm>
          <a:custGeom>
            <a:avLst/>
            <a:gdLst/>
            <a:ahLst/>
            <a:cxnLst/>
            <a:rect l="l" t="t" r="r" b="b"/>
            <a:pathLst>
              <a:path w="2110740">
                <a:moveTo>
                  <a:pt x="0" y="0"/>
                </a:moveTo>
                <a:lnTo>
                  <a:pt x="211074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4750" y="1207769"/>
            <a:ext cx="2110740" cy="0"/>
          </a:xfrm>
          <a:custGeom>
            <a:avLst/>
            <a:gdLst/>
            <a:ahLst/>
            <a:cxnLst/>
            <a:rect l="l" t="t" r="r" b="b"/>
            <a:pathLst>
              <a:path w="2110740">
                <a:moveTo>
                  <a:pt x="0" y="0"/>
                </a:moveTo>
                <a:lnTo>
                  <a:pt x="2110740" y="0"/>
                </a:lnTo>
              </a:path>
            </a:pathLst>
          </a:custGeom>
          <a:ln w="2032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95490" y="123316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7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1" y="17945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5041" y="260222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60652" y="692697"/>
            <a:ext cx="7063740" cy="2567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3540" algn="ctr">
              <a:spcBef>
                <a:spcPts val="100"/>
              </a:spcBef>
              <a:tabLst>
                <a:tab pos="319405" algn="l"/>
              </a:tabLst>
            </a:pPr>
            <a:r>
              <a:rPr sz="3200" spc="225" baseline="37037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37037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Inter ridge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space</a:t>
            </a:r>
            <a:endParaRPr sz="3200" dirty="0">
              <a:solidFill>
                <a:srgbClr val="FFFF00"/>
              </a:solidFill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25400" marR="35560"/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Excessive inter ridge space: poor stability and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retention 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because of increased</a:t>
            </a:r>
            <a:r>
              <a:rPr sz="2400" b="1" spc="-2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leverage.</a:t>
            </a:r>
            <a:endParaRPr sz="2400" dirty="0">
              <a:latin typeface="Calibri"/>
              <a:cs typeface="Calibri"/>
            </a:endParaRPr>
          </a:p>
          <a:p>
            <a:pPr marL="25400" marR="17780">
              <a:spcBef>
                <a:spcPts val="60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Small inter ridge distance: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difficulty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in setting teeth and  maintaining proper freeway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space.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2660" y="5321300"/>
            <a:ext cx="2037080" cy="1032510"/>
          </a:xfrm>
          <a:custGeom>
            <a:avLst/>
            <a:gdLst/>
            <a:ahLst/>
            <a:cxnLst/>
            <a:rect l="l" t="t" r="r" b="b"/>
            <a:pathLst>
              <a:path w="2037079" h="1032510">
                <a:moveTo>
                  <a:pt x="0" y="0"/>
                </a:moveTo>
                <a:lnTo>
                  <a:pt x="2037079" y="0"/>
                </a:lnTo>
                <a:lnTo>
                  <a:pt x="2037079" y="1032510"/>
                </a:lnTo>
                <a:lnTo>
                  <a:pt x="0" y="103251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600" y="5350509"/>
            <a:ext cx="1978660" cy="974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7260" y="3553459"/>
            <a:ext cx="1887220" cy="1196340"/>
          </a:xfrm>
          <a:custGeom>
            <a:avLst/>
            <a:gdLst/>
            <a:ahLst/>
            <a:cxnLst/>
            <a:rect l="l" t="t" r="r" b="b"/>
            <a:pathLst>
              <a:path w="1887220" h="1196339">
                <a:moveTo>
                  <a:pt x="0" y="0"/>
                </a:moveTo>
                <a:lnTo>
                  <a:pt x="1887219" y="0"/>
                </a:lnTo>
                <a:lnTo>
                  <a:pt x="1887219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5200" y="3582671"/>
            <a:ext cx="1830070" cy="1139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5259" y="3553459"/>
            <a:ext cx="1887220" cy="1196340"/>
          </a:xfrm>
          <a:custGeom>
            <a:avLst/>
            <a:gdLst/>
            <a:ahLst/>
            <a:cxnLst/>
            <a:rect l="l" t="t" r="r" b="b"/>
            <a:pathLst>
              <a:path w="1887220" h="1196339">
                <a:moveTo>
                  <a:pt x="0" y="0"/>
                </a:moveTo>
                <a:lnTo>
                  <a:pt x="1887219" y="0"/>
                </a:lnTo>
                <a:lnTo>
                  <a:pt x="1887219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3582671"/>
            <a:ext cx="1830070" cy="1139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39871" y="4758690"/>
            <a:ext cx="686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eal</a:t>
            </a:r>
            <a:endParaRPr sz="24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0320" y="6435090"/>
            <a:ext cx="1516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Insufficient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3071" y="4758690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Excessive</a:t>
            </a:r>
            <a:endParaRPr sz="24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558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75520" y="332052"/>
            <a:ext cx="727280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0" baseline="5787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0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Ridge relationship according to</a:t>
            </a:r>
            <a:r>
              <a:rPr sz="3200" spc="-2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Angle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26</a:t>
            </a:fld>
            <a:endParaRPr lang="en-IN"/>
          </a:p>
        </p:txBody>
      </p:sp>
      <p:sp>
        <p:nvSpPr>
          <p:cNvPr id="7" name="object 7"/>
          <p:cNvSpPr/>
          <p:nvPr/>
        </p:nvSpPr>
        <p:spPr>
          <a:xfrm>
            <a:off x="3331756" y="2175654"/>
            <a:ext cx="2039620" cy="1201420"/>
          </a:xfrm>
          <a:custGeom>
            <a:avLst/>
            <a:gdLst/>
            <a:ahLst/>
            <a:cxnLst/>
            <a:rect l="l" t="t" r="r" b="b"/>
            <a:pathLst>
              <a:path w="2039620" h="1201420">
                <a:moveTo>
                  <a:pt x="0" y="0"/>
                </a:moveTo>
                <a:lnTo>
                  <a:pt x="2039619" y="0"/>
                </a:lnTo>
                <a:lnTo>
                  <a:pt x="2039619" y="1201420"/>
                </a:lnTo>
                <a:lnTo>
                  <a:pt x="0" y="120142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9696" y="2204865"/>
            <a:ext cx="1982470" cy="1144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0896" y="2254394"/>
            <a:ext cx="2033270" cy="1122680"/>
          </a:xfrm>
          <a:custGeom>
            <a:avLst/>
            <a:gdLst/>
            <a:ahLst/>
            <a:cxnLst/>
            <a:rect l="l" t="t" r="r" b="b"/>
            <a:pathLst>
              <a:path w="2033270" h="1122679">
                <a:moveTo>
                  <a:pt x="0" y="0"/>
                </a:moveTo>
                <a:lnTo>
                  <a:pt x="2033270" y="0"/>
                </a:lnTo>
                <a:lnTo>
                  <a:pt x="2033270" y="1122680"/>
                </a:lnTo>
                <a:lnTo>
                  <a:pt x="0" y="112268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8837" y="2284873"/>
            <a:ext cx="1976119" cy="1064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8155" y="4004453"/>
            <a:ext cx="2112010" cy="1122680"/>
          </a:xfrm>
          <a:custGeom>
            <a:avLst/>
            <a:gdLst/>
            <a:ahLst/>
            <a:cxnLst/>
            <a:rect l="l" t="t" r="r" b="b"/>
            <a:pathLst>
              <a:path w="2112010" h="1122679">
                <a:moveTo>
                  <a:pt x="0" y="0"/>
                </a:moveTo>
                <a:lnTo>
                  <a:pt x="2112010" y="0"/>
                </a:lnTo>
                <a:lnTo>
                  <a:pt x="2112010" y="1122680"/>
                </a:lnTo>
                <a:lnTo>
                  <a:pt x="0" y="112268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6096" y="4033665"/>
            <a:ext cx="2054860" cy="1064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63226" y="3380884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Parallel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9097" y="3380884"/>
            <a:ext cx="296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Divergent</a:t>
            </a:r>
            <a:r>
              <a:rPr sz="2400" b="1" spc="-40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Mandibular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4356" y="5209684"/>
            <a:ext cx="465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Divergent Maxillary </a:t>
            </a:r>
            <a:r>
              <a:rPr sz="2400" b="1" dirty="0">
                <a:solidFill>
                  <a:srgbClr val="A40020"/>
                </a:solidFill>
                <a:latin typeface="Times New Roman"/>
                <a:cs typeface="Times New Roman"/>
              </a:rPr>
              <a:t>&amp;</a:t>
            </a:r>
            <a:r>
              <a:rPr sz="2400" b="1" spc="5" dirty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Times New Roman"/>
                <a:cs typeface="Times New Roman"/>
              </a:rPr>
              <a:t>Mandibular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52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73259" y="348146"/>
            <a:ext cx="742950" cy="1047750"/>
          </a:xfrm>
          <a:custGeom>
            <a:avLst/>
            <a:gdLst/>
            <a:ahLst/>
            <a:cxnLst/>
            <a:rect l="l" t="t" r="r" b="b"/>
            <a:pathLst>
              <a:path w="742950" h="1047750">
                <a:moveTo>
                  <a:pt x="0" y="0"/>
                </a:moveTo>
                <a:lnTo>
                  <a:pt x="742950" y="0"/>
                </a:lnTo>
                <a:lnTo>
                  <a:pt x="7429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1200" y="420316"/>
            <a:ext cx="6858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73259" y="1036404"/>
            <a:ext cx="755650" cy="1047750"/>
          </a:xfrm>
          <a:custGeom>
            <a:avLst/>
            <a:gdLst/>
            <a:ahLst/>
            <a:cxnLst/>
            <a:rect l="l" t="t" r="r" b="b"/>
            <a:pathLst>
              <a:path w="755650" h="1047750">
                <a:moveTo>
                  <a:pt x="0" y="0"/>
                </a:moveTo>
                <a:lnTo>
                  <a:pt x="755650" y="0"/>
                </a:lnTo>
                <a:lnTo>
                  <a:pt x="75565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1200" y="1639516"/>
            <a:ext cx="6985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73259" y="2786545"/>
            <a:ext cx="788670" cy="971550"/>
          </a:xfrm>
          <a:custGeom>
            <a:avLst/>
            <a:gdLst/>
            <a:ahLst/>
            <a:cxnLst/>
            <a:rect l="l" t="t" r="r" b="b"/>
            <a:pathLst>
              <a:path w="788670" h="971550">
                <a:moveTo>
                  <a:pt x="0" y="0"/>
                </a:moveTo>
                <a:lnTo>
                  <a:pt x="788670" y="0"/>
                </a:lnTo>
                <a:lnTo>
                  <a:pt x="788670" y="971549"/>
                </a:lnTo>
                <a:lnTo>
                  <a:pt x="0" y="97154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01200" y="2858716"/>
            <a:ext cx="73152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85959" y="3929545"/>
            <a:ext cx="806450" cy="819150"/>
          </a:xfrm>
          <a:custGeom>
            <a:avLst/>
            <a:gdLst/>
            <a:ahLst/>
            <a:cxnLst/>
            <a:rect l="l" t="t" r="r" b="b"/>
            <a:pathLst>
              <a:path w="806450" h="819150">
                <a:moveTo>
                  <a:pt x="0" y="0"/>
                </a:moveTo>
                <a:lnTo>
                  <a:pt x="806450" y="0"/>
                </a:lnTo>
                <a:lnTo>
                  <a:pt x="806450" y="819149"/>
                </a:lnTo>
                <a:lnTo>
                  <a:pt x="0" y="81914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13900" y="4001716"/>
            <a:ext cx="7493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63552" y="512072"/>
            <a:ext cx="396044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7195" algn="l"/>
              </a:tabLst>
            </a:pPr>
            <a:r>
              <a:rPr sz="3200" spc="300" baseline="5787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300" baseline="5787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Ridge</a:t>
            </a:r>
            <a:r>
              <a:rPr sz="3200" spc="-5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Contour: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13" name="object 13"/>
          <p:cNvSpPr/>
          <p:nvPr/>
        </p:nvSpPr>
        <p:spPr>
          <a:xfrm>
            <a:off x="2225041" y="2183129"/>
            <a:ext cx="219709" cy="219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5041" y="3398521"/>
            <a:ext cx="219709" cy="219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1948" y="1159025"/>
            <a:ext cx="9158749" cy="283282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spcBef>
                <a:spcPts val="409"/>
              </a:spcBef>
              <a:tabLst>
                <a:tab pos="995044" algn="l"/>
              </a:tabLst>
            </a:pP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Type I:	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High, well rounded bone</a:t>
            </a:r>
            <a:r>
              <a:rPr sz="2400" b="1" spc="-3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1E487C"/>
                </a:solidFill>
                <a:latin typeface="Calibri"/>
                <a:cs typeface="Calibri"/>
              </a:rPr>
              <a:t>profile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  </a:t>
            </a:r>
            <a:r>
              <a:rPr sz="2400" b="1" dirty="0" smtClean="0">
                <a:solidFill>
                  <a:srgbClr val="0A0908"/>
                </a:solidFill>
                <a:latin typeface="Calibri"/>
                <a:cs typeface="Calibri"/>
              </a:rPr>
              <a:t>+</a:t>
            </a:r>
            <a:r>
              <a:rPr sz="2400" b="1" dirty="0" err="1" smtClean="0">
                <a:solidFill>
                  <a:srgbClr val="0A0908"/>
                </a:solidFill>
                <a:latin typeface="Calibri"/>
                <a:cs typeface="Calibri"/>
              </a:rPr>
              <a:t>ve</a:t>
            </a:r>
            <a:r>
              <a:rPr sz="2400" b="1" spc="-10" dirty="0" smtClean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resistance</a:t>
            </a:r>
            <a:endParaRPr lang="en-US" sz="2400" dirty="0">
              <a:latin typeface="Calibri"/>
              <a:cs typeface="Calibri"/>
            </a:endParaRPr>
          </a:p>
          <a:p>
            <a:pPr marL="12700">
              <a:spcBef>
                <a:spcPts val="409"/>
              </a:spcBef>
              <a:tabLst>
                <a:tab pos="995044" algn="l"/>
              </a:tabLst>
            </a:pPr>
            <a:endParaRPr lang="en-US" sz="2400" b="1" spc="-5" dirty="0">
              <a:solidFill>
                <a:srgbClr val="A40020"/>
              </a:solidFill>
              <a:latin typeface="Calibri"/>
              <a:cs typeface="Calibri"/>
            </a:endParaRPr>
          </a:p>
          <a:p>
            <a:pPr marL="12700">
              <a:spcBef>
                <a:spcPts val="409"/>
              </a:spcBef>
              <a:tabLst>
                <a:tab pos="995044" algn="l"/>
              </a:tabLst>
            </a:pPr>
            <a:r>
              <a:rPr sz="2400" b="1" spc="-5" dirty="0" smtClean="0">
                <a:solidFill>
                  <a:srgbClr val="A40020"/>
                </a:solidFill>
                <a:latin typeface="Calibri"/>
                <a:cs typeface="Calibri"/>
              </a:rPr>
              <a:t>Type </a:t>
            </a:r>
            <a:r>
              <a:rPr sz="2400" b="1" spc="-10" dirty="0">
                <a:solidFill>
                  <a:srgbClr val="A40020"/>
                </a:solidFill>
                <a:latin typeface="Calibri"/>
                <a:cs typeface="Calibri"/>
              </a:rPr>
              <a:t>II: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Narrow, knife edge</a:t>
            </a:r>
            <a:r>
              <a:rPr sz="2400" b="1" spc="-1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10" dirty="0" smtClean="0">
                <a:solidFill>
                  <a:srgbClr val="1E487C"/>
                </a:solidFill>
                <a:latin typeface="Calibri"/>
                <a:cs typeface="Calibri"/>
              </a:rPr>
              <a:t>ridge</a:t>
            </a:r>
            <a:r>
              <a:rPr lang="en-US" sz="2400" b="1" spc="-10" dirty="0" smtClean="0">
                <a:solidFill>
                  <a:srgbClr val="1E487C"/>
                </a:solidFill>
                <a:latin typeface="Calibri"/>
                <a:cs typeface="Calibri"/>
              </a:rPr>
              <a:t>             </a:t>
            </a: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ve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resistance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2700"/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Type </a:t>
            </a:r>
            <a:r>
              <a:rPr sz="2400" b="1" spc="-10" dirty="0">
                <a:solidFill>
                  <a:srgbClr val="A40020"/>
                </a:solidFill>
                <a:latin typeface="Calibri"/>
                <a:cs typeface="Calibri"/>
              </a:rPr>
              <a:t>III: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Rounded but lowered residual</a:t>
            </a:r>
            <a:r>
              <a:rPr sz="2400" b="1" spc="-4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1E487C"/>
                </a:solidFill>
                <a:latin typeface="Calibri"/>
                <a:cs typeface="Calibri"/>
              </a:rPr>
              <a:t>ridge</a:t>
            </a:r>
            <a:r>
              <a:rPr lang="en-US" sz="2400" b="1" spc="-5" dirty="0" smtClean="0">
                <a:solidFill>
                  <a:srgbClr val="1E487C"/>
                </a:solidFill>
                <a:latin typeface="Calibri"/>
                <a:cs typeface="Calibri"/>
              </a:rPr>
              <a:t>  </a:t>
            </a: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-</a:t>
            </a:r>
            <a:r>
              <a:rPr sz="2400" b="1" spc="-5" dirty="0" err="1">
                <a:solidFill>
                  <a:srgbClr val="0A0908"/>
                </a:solidFill>
                <a:latin typeface="Calibri"/>
                <a:cs typeface="Calibri"/>
              </a:rPr>
              <a:t>ve</a:t>
            </a:r>
            <a:r>
              <a:rPr sz="2400" b="1" spc="-8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resistance</a:t>
            </a:r>
            <a:endParaRPr lang="en-US" sz="2400" dirty="0">
              <a:latin typeface="Calibri"/>
              <a:cs typeface="Calibri"/>
            </a:endParaRPr>
          </a:p>
          <a:p>
            <a:pPr marL="12700"/>
            <a:endParaRPr lang="en-US" sz="2400" b="1" spc="-5" dirty="0">
              <a:solidFill>
                <a:srgbClr val="A40020"/>
              </a:solidFill>
              <a:latin typeface="Calibri"/>
              <a:cs typeface="Calibri"/>
            </a:endParaRPr>
          </a:p>
          <a:p>
            <a:pPr marL="12700"/>
            <a:r>
              <a:rPr sz="2400" b="1" spc="-5" dirty="0" smtClean="0">
                <a:solidFill>
                  <a:srgbClr val="A40020"/>
                </a:solidFill>
                <a:latin typeface="Calibri"/>
                <a:cs typeface="Calibri"/>
              </a:rPr>
              <a:t>Type </a:t>
            </a:r>
            <a:r>
              <a:rPr sz="2400" b="1" spc="-10" dirty="0">
                <a:solidFill>
                  <a:srgbClr val="A40020"/>
                </a:solidFill>
                <a:latin typeface="Calibri"/>
                <a:cs typeface="Calibri"/>
              </a:rPr>
              <a:t>IV: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Terminal</a:t>
            </a:r>
            <a:r>
              <a:rPr sz="2400" b="1" spc="-5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 smtClean="0">
                <a:solidFill>
                  <a:srgbClr val="1E487C"/>
                </a:solidFill>
                <a:latin typeface="Calibri"/>
                <a:cs typeface="Calibri"/>
              </a:rPr>
              <a:t>stage</a:t>
            </a:r>
            <a:r>
              <a:rPr lang="en-US" sz="2400" b="1" spc="-5" dirty="0" smtClean="0">
                <a:solidFill>
                  <a:srgbClr val="1E487C"/>
                </a:solidFill>
                <a:latin typeface="Calibri"/>
                <a:cs typeface="Calibri"/>
              </a:rPr>
              <a:t>                               </a:t>
            </a: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ve</a:t>
            </a:r>
            <a:r>
              <a:rPr sz="2400" b="1" spc="-8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resistance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object 5"/>
          <p:cNvSpPr txBox="1"/>
          <p:nvPr/>
        </p:nvSpPr>
        <p:spPr>
          <a:xfrm>
            <a:off x="589935" y="4371999"/>
            <a:ext cx="8819536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Font typeface="Arial" pitchFamily="34" charset="0"/>
              <a:buChar char="•"/>
            </a:pP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Most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ideal is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high ridge with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flat crest and parallel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or 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nearly parallel sides </a:t>
            </a:r>
            <a:r>
              <a:rPr sz="24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400" spc="145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maximum support </a:t>
            </a:r>
            <a:r>
              <a:rPr sz="2400" b="1" dirty="0">
                <a:solidFill>
                  <a:srgbClr val="A40020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stability.</a:t>
            </a:r>
            <a:endParaRPr sz="2400" dirty="0">
              <a:latin typeface="Calibri"/>
              <a:cs typeface="Calibri"/>
            </a:endParaRPr>
          </a:p>
          <a:p>
            <a:pPr marL="12700" marR="219075">
              <a:spcBef>
                <a:spcPts val="600"/>
              </a:spcBef>
              <a:buFont typeface="Arial" pitchFamily="34" charset="0"/>
              <a:buChar char="•"/>
              <a:tabLst>
                <a:tab pos="1233805" algn="l"/>
              </a:tabLst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Knife edge ridges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or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ridges with multiple bony spicules  offer the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poorest prognosis </a:t>
            </a:r>
            <a:r>
              <a:rPr sz="24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400" spc="1210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incapable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with 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standing	much occlusal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force.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  <a:buFont typeface="Arial" pitchFamily="34" charset="0"/>
              <a:buChar char="•"/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Best determined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careful</a:t>
            </a:r>
            <a:r>
              <a:rPr sz="2400" b="1" spc="-15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palpation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0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3570" y="2334260"/>
            <a:ext cx="2039620" cy="1141730"/>
          </a:xfrm>
          <a:custGeom>
            <a:avLst/>
            <a:gdLst/>
            <a:ahLst/>
            <a:cxnLst/>
            <a:rect l="l" t="t" r="r" b="b"/>
            <a:pathLst>
              <a:path w="2039620" h="1141729">
                <a:moveTo>
                  <a:pt x="0" y="0"/>
                </a:moveTo>
                <a:lnTo>
                  <a:pt x="2039620" y="0"/>
                </a:lnTo>
                <a:lnTo>
                  <a:pt x="2039620" y="1141729"/>
                </a:lnTo>
                <a:lnTo>
                  <a:pt x="0" y="114172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055" y="2363470"/>
            <a:ext cx="1897655" cy="1083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3570" y="3629659"/>
            <a:ext cx="2039620" cy="1153160"/>
          </a:xfrm>
          <a:custGeom>
            <a:avLst/>
            <a:gdLst/>
            <a:ahLst/>
            <a:cxnLst/>
            <a:rect l="l" t="t" r="r" b="b"/>
            <a:pathLst>
              <a:path w="2039620" h="1153160">
                <a:moveTo>
                  <a:pt x="0" y="0"/>
                </a:moveTo>
                <a:lnTo>
                  <a:pt x="2039620" y="0"/>
                </a:lnTo>
                <a:lnTo>
                  <a:pt x="2039620" y="1153159"/>
                </a:lnTo>
                <a:lnTo>
                  <a:pt x="0" y="115315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767" y="3658871"/>
            <a:ext cx="1946942" cy="1096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2300" y="5005070"/>
            <a:ext cx="2038350" cy="1154430"/>
          </a:xfrm>
          <a:custGeom>
            <a:avLst/>
            <a:gdLst/>
            <a:ahLst/>
            <a:cxnLst/>
            <a:rect l="l" t="t" r="r" b="b"/>
            <a:pathLst>
              <a:path w="2038350" h="1154429">
                <a:moveTo>
                  <a:pt x="0" y="0"/>
                </a:moveTo>
                <a:lnTo>
                  <a:pt x="2038350" y="0"/>
                </a:lnTo>
                <a:lnTo>
                  <a:pt x="2038350" y="1154429"/>
                </a:lnTo>
                <a:lnTo>
                  <a:pt x="0" y="115442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0239" y="5064612"/>
            <a:ext cx="1981200" cy="106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3750" y="3059429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117079" y="2701290"/>
            <a:ext cx="914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Class</a:t>
            </a:r>
            <a:r>
              <a:rPr sz="24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29779" y="3045460"/>
            <a:ext cx="889000" cy="0"/>
          </a:xfrm>
          <a:custGeom>
            <a:avLst/>
            <a:gdLst/>
            <a:ahLst/>
            <a:cxnLst/>
            <a:rect l="l" t="t" r="r" b="b"/>
            <a:pathLst>
              <a:path w="889000">
                <a:moveTo>
                  <a:pt x="0" y="0"/>
                </a:moveTo>
                <a:lnTo>
                  <a:pt x="889000" y="0"/>
                </a:lnTo>
              </a:path>
            </a:pathLst>
          </a:custGeom>
          <a:ln w="16510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58990" y="4354829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65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32320" y="3996690"/>
            <a:ext cx="1033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Class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II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45020" y="4340859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>
                <a:moveTo>
                  <a:pt x="0" y="0"/>
                </a:moveTo>
                <a:lnTo>
                  <a:pt x="1009650" y="0"/>
                </a:lnTo>
              </a:path>
            </a:pathLst>
          </a:custGeom>
          <a:ln w="16510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4229" y="5726429"/>
            <a:ext cx="1129030" cy="0"/>
          </a:xfrm>
          <a:custGeom>
            <a:avLst/>
            <a:gdLst/>
            <a:ahLst/>
            <a:cxnLst/>
            <a:rect l="l" t="t" r="r" b="b"/>
            <a:pathLst>
              <a:path w="1129029">
                <a:moveTo>
                  <a:pt x="0" y="0"/>
                </a:moveTo>
                <a:lnTo>
                  <a:pt x="112903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47559" y="5368290"/>
            <a:ext cx="1153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Class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III</a:t>
            </a:r>
            <a:endParaRPr sz="2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60259" y="5712459"/>
            <a:ext cx="1129030" cy="0"/>
          </a:xfrm>
          <a:custGeom>
            <a:avLst/>
            <a:gdLst/>
            <a:ahLst/>
            <a:cxnLst/>
            <a:rect l="l" t="t" r="r" b="b"/>
            <a:pathLst>
              <a:path w="1129029">
                <a:moveTo>
                  <a:pt x="0" y="0"/>
                </a:moveTo>
                <a:lnTo>
                  <a:pt x="1129030" y="0"/>
                </a:lnTo>
              </a:path>
            </a:pathLst>
          </a:custGeom>
          <a:ln w="16510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91544" y="347612"/>
            <a:ext cx="756084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274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Lateral Throat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Form </a:t>
            </a:r>
            <a:r>
              <a:rPr sz="3200" spc="-5" dirty="0">
                <a:solidFill>
                  <a:srgbClr val="FFFF00"/>
                </a:solidFill>
                <a:latin typeface="Times New Roman"/>
                <a:cs typeface="Times New Roman"/>
              </a:rPr>
              <a:t>[mandibular]:</a:t>
            </a:r>
            <a:r>
              <a:rPr sz="3200" spc="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00"/>
                </a:solidFill>
                <a:latin typeface="Times New Roman"/>
                <a:cs typeface="Times New Roman"/>
              </a:rPr>
              <a:t>Neil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98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300389" y="2287321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0389" y="272928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00389" y="317124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52678" y="433329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7439" y="431805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20320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0389" y="4495851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00389" y="49378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0389" y="5379772"/>
            <a:ext cx="219709" cy="21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6194" y="769672"/>
            <a:ext cx="10220632" cy="4062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27329" indent="-342900">
              <a:lnSpc>
                <a:spcPct val="120800"/>
              </a:lnSpc>
              <a:spcBef>
                <a:spcPts val="100"/>
              </a:spcBef>
              <a:buFont typeface="Symbol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Palatal sensitivity according to House  </a:t>
            </a:r>
            <a:endParaRPr lang="en-US" sz="2400" b="1" spc="-5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355600" marR="227329" indent="-342900">
              <a:lnSpc>
                <a:spcPct val="120800"/>
              </a:lnSpc>
              <a:spcBef>
                <a:spcPts val="100"/>
              </a:spcBef>
              <a:buFont typeface="Symbol"/>
              <a:buChar char=""/>
              <a:tabLst>
                <a:tab pos="355600" algn="l"/>
              </a:tabLst>
            </a:pP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I: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Normal</a:t>
            </a:r>
            <a:endParaRPr sz="2400" dirty="0">
              <a:latin typeface="Calibri"/>
              <a:cs typeface="Calibri"/>
            </a:endParaRPr>
          </a:p>
          <a:p>
            <a:pPr marL="355600" marR="1979295">
              <a:lnSpc>
                <a:spcPct val="120500"/>
              </a:lnSpc>
              <a:spcBef>
                <a:spcPts val="1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Hyposensitive  </a:t>
            </a:r>
            <a:endParaRPr lang="en-US" sz="2400" b="1" spc="-5" dirty="0" smtClean="0">
              <a:solidFill>
                <a:srgbClr val="0A0908"/>
              </a:solidFill>
              <a:latin typeface="Calibri"/>
              <a:cs typeface="Calibri"/>
            </a:endParaRPr>
          </a:p>
          <a:p>
            <a:pPr marL="355600" marR="1979295">
              <a:lnSpc>
                <a:spcPct val="120500"/>
              </a:lnSpc>
              <a:spcBef>
                <a:spcPts val="10"/>
              </a:spcBef>
            </a:pP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III:</a:t>
            </a:r>
            <a:r>
              <a:rPr sz="2400" b="1" spc="-7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Hypersensitive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20800"/>
              </a:lnSpc>
              <a:buFont typeface="Symbol"/>
              <a:buChar char=""/>
              <a:tabLst>
                <a:tab pos="355600" algn="l"/>
              </a:tabLst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Mucosal Thickness according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House </a:t>
            </a:r>
            <a:endParaRPr lang="en-US" sz="2400" b="1" spc="-5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355600" marR="5080" indent="-342900" algn="just">
              <a:lnSpc>
                <a:spcPct val="120800"/>
              </a:lnSpc>
              <a:buFont typeface="Symbol"/>
              <a:buChar char=""/>
              <a:tabLst>
                <a:tab pos="355600" algn="l"/>
              </a:tabLst>
            </a:pPr>
            <a:r>
              <a:rPr sz="2400" b="1" spc="-5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I: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Normal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uniform density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(1 </a:t>
            </a:r>
            <a:r>
              <a:rPr sz="2400" b="1" dirty="0">
                <a:solidFill>
                  <a:srgbClr val="1E487C"/>
                </a:solidFill>
                <a:latin typeface="Calibri"/>
                <a:cs typeface="Calibri"/>
              </a:rPr>
              <a:t>mm)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endParaRPr lang="en-US" sz="2400" b="1" dirty="0" smtClean="0">
              <a:solidFill>
                <a:srgbClr val="0A0908"/>
              </a:solidFill>
              <a:latin typeface="Calibri"/>
              <a:cs typeface="Calibri"/>
            </a:endParaRPr>
          </a:p>
          <a:p>
            <a:pPr marL="355600" marR="5080" indent="-342900" algn="just">
              <a:lnSpc>
                <a:spcPct val="120800"/>
              </a:lnSpc>
              <a:buFont typeface="Symbol"/>
              <a:buChar char=""/>
              <a:tabLst>
                <a:tab pos="355600" algn="l"/>
              </a:tabLst>
            </a:pP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Thin investing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membrane</a:t>
            </a:r>
            <a:endParaRPr sz="2400" dirty="0">
              <a:latin typeface="Calibri"/>
              <a:cs typeface="Calibri"/>
            </a:endParaRPr>
          </a:p>
          <a:p>
            <a:pPr marL="355600" algn="just">
              <a:spcBef>
                <a:spcPts val="59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Thick investing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membrane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1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7134"/>
            <a:ext cx="8596668" cy="8832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Table of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85257"/>
            <a:ext cx="10515600" cy="43917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Clinical Examination</a:t>
            </a:r>
          </a:p>
          <a:p>
            <a:r>
              <a:rPr lang="en-IN" dirty="0" smtClean="0"/>
              <a:t>       Extra oral </a:t>
            </a:r>
          </a:p>
          <a:p>
            <a:r>
              <a:rPr lang="en-IN" dirty="0"/>
              <a:t> </a:t>
            </a:r>
            <a:r>
              <a:rPr lang="en-IN" dirty="0" smtClean="0"/>
              <a:t>      Intra Oral </a:t>
            </a:r>
          </a:p>
          <a:p>
            <a:r>
              <a:rPr lang="en-IN" dirty="0" smtClean="0"/>
              <a:t>        Radiographic examination </a:t>
            </a:r>
          </a:p>
          <a:p>
            <a:r>
              <a:rPr lang="en-IN" dirty="0" smtClean="0"/>
              <a:t>Treatment planning </a:t>
            </a:r>
          </a:p>
          <a:p>
            <a:r>
              <a:rPr lang="en-IN" dirty="0"/>
              <a:t>T</a:t>
            </a:r>
            <a:r>
              <a:rPr lang="en-IN" dirty="0" smtClean="0"/>
              <a:t>ake Home Message </a:t>
            </a:r>
          </a:p>
          <a:p>
            <a:r>
              <a:rPr lang="en-IN" dirty="0" smtClean="0"/>
              <a:t>Bibliography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97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037" y="2213506"/>
            <a:ext cx="3964940" cy="0"/>
          </a:xfrm>
          <a:custGeom>
            <a:avLst/>
            <a:gdLst/>
            <a:ahLst/>
            <a:cxnLst/>
            <a:rect l="l" t="t" r="r" b="b"/>
            <a:pathLst>
              <a:path w="3964940">
                <a:moveTo>
                  <a:pt x="0" y="0"/>
                </a:moveTo>
                <a:lnTo>
                  <a:pt x="396494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8796" y="2198266"/>
            <a:ext cx="3964940" cy="0"/>
          </a:xfrm>
          <a:custGeom>
            <a:avLst/>
            <a:gdLst/>
            <a:ahLst/>
            <a:cxnLst/>
            <a:rect l="l" t="t" r="r" b="b"/>
            <a:pathLst>
              <a:path w="3964940">
                <a:moveTo>
                  <a:pt x="0" y="0"/>
                </a:moveTo>
                <a:lnTo>
                  <a:pt x="3964940" y="0"/>
                </a:lnTo>
              </a:path>
            </a:pathLst>
          </a:custGeom>
          <a:ln w="2032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58977" y="2213506"/>
            <a:ext cx="796290" cy="0"/>
          </a:xfrm>
          <a:custGeom>
            <a:avLst/>
            <a:gdLst/>
            <a:ahLst/>
            <a:cxnLst/>
            <a:rect l="l" t="t" r="r" b="b"/>
            <a:pathLst>
              <a:path w="796289">
                <a:moveTo>
                  <a:pt x="0" y="0"/>
                </a:moveTo>
                <a:lnTo>
                  <a:pt x="79629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3736" y="2198266"/>
            <a:ext cx="796290" cy="0"/>
          </a:xfrm>
          <a:custGeom>
            <a:avLst/>
            <a:gdLst/>
            <a:ahLst/>
            <a:cxnLst/>
            <a:rect l="l" t="t" r="r" b="b"/>
            <a:pathLst>
              <a:path w="796289">
                <a:moveTo>
                  <a:pt x="0" y="0"/>
                </a:moveTo>
                <a:lnTo>
                  <a:pt x="796290" y="0"/>
                </a:lnTo>
              </a:path>
            </a:pathLst>
          </a:custGeom>
          <a:ln w="20320">
            <a:solidFill>
              <a:srgbClr val="1E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5897" y="2376066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5897" y="2816756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5897" y="3258716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4037" y="4422036"/>
            <a:ext cx="740410" cy="0"/>
          </a:xfrm>
          <a:custGeom>
            <a:avLst/>
            <a:gdLst/>
            <a:ahLst/>
            <a:cxnLst/>
            <a:rect l="l" t="t" r="r" b="b"/>
            <a:pathLst>
              <a:path w="740410">
                <a:moveTo>
                  <a:pt x="0" y="0"/>
                </a:moveTo>
                <a:lnTo>
                  <a:pt x="74041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78796" y="4406796"/>
            <a:ext cx="740410" cy="0"/>
          </a:xfrm>
          <a:custGeom>
            <a:avLst/>
            <a:gdLst/>
            <a:ahLst/>
            <a:cxnLst/>
            <a:rect l="l" t="t" r="r" b="b"/>
            <a:pathLst>
              <a:path w="740410">
                <a:moveTo>
                  <a:pt x="0" y="0"/>
                </a:moveTo>
                <a:lnTo>
                  <a:pt x="740410" y="0"/>
                </a:lnTo>
              </a:path>
            </a:pathLst>
          </a:custGeom>
          <a:ln w="2032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5897" y="4584596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5897" y="5026555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5897" y="5467247"/>
            <a:ext cx="219709" cy="21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78426" y="796407"/>
            <a:ext cx="7935896" cy="409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68580" indent="-342900">
              <a:lnSpc>
                <a:spcPct val="120800"/>
              </a:lnSpc>
              <a:spcBef>
                <a:spcPts val="100"/>
              </a:spcBef>
              <a:buFont typeface="Symbol"/>
              <a:buChar char=""/>
              <a:tabLst>
                <a:tab pos="419100" algn="l"/>
              </a:tabLst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Mucosa condition according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House  </a:t>
            </a:r>
            <a:endParaRPr lang="en-US" sz="2400" b="1" spc="-5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419100" marR="68580" indent="-342900">
              <a:lnSpc>
                <a:spcPct val="120800"/>
              </a:lnSpc>
              <a:spcBef>
                <a:spcPts val="100"/>
              </a:spcBef>
              <a:buFont typeface="Symbol"/>
              <a:buChar char=""/>
              <a:tabLst>
                <a:tab pos="419100" algn="l"/>
              </a:tabLst>
            </a:pP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I: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Healthy</a:t>
            </a:r>
            <a:endParaRPr sz="2400" dirty="0">
              <a:latin typeface="Calibri"/>
              <a:cs typeface="Calibri"/>
            </a:endParaRPr>
          </a:p>
          <a:p>
            <a:pPr marL="419100" marR="2405380">
              <a:lnSpc>
                <a:spcPts val="3479"/>
              </a:lnSpc>
              <a:spcBef>
                <a:spcPts val="204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II: Irritated </a:t>
            </a:r>
            <a:endParaRPr lang="en-US" sz="2400" b="1" spc="-10" dirty="0" smtClean="0">
              <a:solidFill>
                <a:srgbClr val="0A0908"/>
              </a:solidFill>
              <a:latin typeface="Calibri"/>
              <a:cs typeface="Calibri"/>
            </a:endParaRPr>
          </a:p>
          <a:p>
            <a:pPr marL="419100" marR="2405380">
              <a:lnSpc>
                <a:spcPts val="3479"/>
              </a:lnSpc>
              <a:spcBef>
                <a:spcPts val="204"/>
              </a:spcBef>
            </a:pP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III:</a:t>
            </a:r>
            <a:r>
              <a:rPr sz="2400" b="1" spc="-8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Pathologic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419100" indent="-342900">
              <a:buFont typeface="Symbol"/>
              <a:buChar char=""/>
              <a:tabLst>
                <a:tab pos="419100" algn="l"/>
              </a:tabLst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Saliva</a:t>
            </a:r>
            <a:endParaRPr sz="24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419100" marR="2276475">
              <a:lnSpc>
                <a:spcPct val="120700"/>
              </a:lnSpc>
              <a:spcBef>
                <a:spcPts val="5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I: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Normal  </a:t>
            </a:r>
            <a:endParaRPr lang="en-US" sz="2400" b="1" dirty="0" smtClean="0">
              <a:solidFill>
                <a:srgbClr val="0A0908"/>
              </a:solidFill>
              <a:latin typeface="Calibri"/>
              <a:cs typeface="Calibri"/>
            </a:endParaRPr>
          </a:p>
          <a:p>
            <a:pPr marL="419100" marR="2276475">
              <a:lnSpc>
                <a:spcPct val="120700"/>
              </a:lnSpc>
              <a:spcBef>
                <a:spcPts val="5"/>
              </a:spcBef>
            </a:pP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Excessive  </a:t>
            </a:r>
            <a:endParaRPr lang="en-US" sz="2400" b="1" spc="-5" dirty="0" smtClean="0">
              <a:solidFill>
                <a:srgbClr val="0A0908"/>
              </a:solidFill>
              <a:latin typeface="Calibri"/>
              <a:cs typeface="Calibri"/>
            </a:endParaRPr>
          </a:p>
          <a:p>
            <a:pPr marL="419100" marR="2276475">
              <a:lnSpc>
                <a:spcPct val="120700"/>
              </a:lnSpc>
              <a:spcBef>
                <a:spcPts val="5"/>
              </a:spcBef>
            </a:pPr>
            <a:r>
              <a:rPr sz="2400" b="1" spc="-5" dirty="0" smtClean="0">
                <a:solidFill>
                  <a:srgbClr val="0A0908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III:</a:t>
            </a:r>
            <a:r>
              <a:rPr sz="2400" b="1" spc="-6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Xerostomia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4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3514" y="2145938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73514" y="2953657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3514" y="3761378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3514" y="4203337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1665" y="2060848"/>
            <a:ext cx="9424219" cy="17209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8595">
              <a:spcBef>
                <a:spcPts val="10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Deficient saliva: retention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denture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will 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be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affected.</a:t>
            </a:r>
            <a:endParaRPr sz="2400" dirty="0">
              <a:latin typeface="Calibri"/>
              <a:cs typeface="Calibri"/>
            </a:endParaRPr>
          </a:p>
          <a:p>
            <a:pPr marL="12700" marR="328295">
              <a:spcBef>
                <a:spcPts val="600"/>
              </a:spcBef>
            </a:pP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Excess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of saliva: complicates impression  making.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Thin serous saliva is the best to work</a:t>
            </a:r>
            <a:r>
              <a:rPr sz="2400" b="1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with.</a:t>
            </a:r>
            <a:endParaRPr sz="24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59690">
              <a:spcBef>
                <a:spcPts val="60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Thick saliva makes dentures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more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difficult  to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wear.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20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7608" y="1124744"/>
            <a:ext cx="2313940" cy="0"/>
          </a:xfrm>
          <a:custGeom>
            <a:avLst/>
            <a:gdLst/>
            <a:ahLst/>
            <a:cxnLst/>
            <a:rect l="l" t="t" r="r" b="b"/>
            <a:pathLst>
              <a:path w="2313940">
                <a:moveTo>
                  <a:pt x="0" y="0"/>
                </a:moveTo>
                <a:lnTo>
                  <a:pt x="231394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7568" y="476673"/>
            <a:ext cx="420075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Colour </a:t>
            </a:r>
            <a:r>
              <a:rPr sz="3200" dirty="0">
                <a:solidFill>
                  <a:srgbClr val="FFFF00"/>
                </a:solidFill>
              </a:rPr>
              <a:t>of</a:t>
            </a:r>
            <a:r>
              <a:rPr sz="3200" spc="-5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Mucosa: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32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2855640" y="980728"/>
            <a:ext cx="2313940" cy="0"/>
          </a:xfrm>
          <a:custGeom>
            <a:avLst/>
            <a:gdLst/>
            <a:ahLst/>
            <a:cxnLst/>
            <a:rect l="l" t="t" r="r" b="b"/>
            <a:pathLst>
              <a:path w="2313940">
                <a:moveTo>
                  <a:pt x="0" y="0"/>
                </a:moveTo>
                <a:lnTo>
                  <a:pt x="231394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41" y="23279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1" y="276987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8841" y="430910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8841" y="475107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4968" y="2166620"/>
            <a:ext cx="7138219" cy="290592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algn="just">
              <a:spcBef>
                <a:spcPts val="70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Ranges healthy pink to angry</a:t>
            </a:r>
            <a:r>
              <a:rPr sz="2400" b="1" spc="-4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red.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spcBef>
                <a:spcPts val="600"/>
              </a:spcBef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Redness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indicative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inflammation:  related to ill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fitting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denture,  underlying infection, systemic  disease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or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chronic</a:t>
            </a:r>
            <a:r>
              <a:rPr sz="2400" b="1" spc="-2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smoking.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spcBef>
                <a:spcPts val="600"/>
              </a:spcBef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Pigmented spots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r>
              <a:rPr sz="2400" b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lesions.</a:t>
            </a:r>
            <a:endParaRPr sz="24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0" marR="365760" algn="just">
              <a:spcBef>
                <a:spcPts val="590"/>
              </a:spcBef>
            </a:pP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White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patches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spc="1210" dirty="0">
                <a:solidFill>
                  <a:srgbClr val="0A0908"/>
                </a:solidFill>
                <a:latin typeface="Symbol"/>
                <a:cs typeface="Symbol"/>
              </a:rPr>
              <a:t></a:t>
            </a:r>
            <a:r>
              <a:rPr sz="2400" spc="130" dirty="0">
                <a:solidFill>
                  <a:srgbClr val="0A0908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keratotic areas  caused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by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denture</a:t>
            </a:r>
            <a:r>
              <a:rPr sz="2400" b="1" spc="-4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irritation.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68259" y="1877061"/>
            <a:ext cx="2733040" cy="2002789"/>
          </a:xfrm>
          <a:custGeom>
            <a:avLst/>
            <a:gdLst/>
            <a:ahLst/>
            <a:cxnLst/>
            <a:rect l="l" t="t" r="r" b="b"/>
            <a:pathLst>
              <a:path w="2733040" h="2002789">
                <a:moveTo>
                  <a:pt x="0" y="0"/>
                </a:moveTo>
                <a:lnTo>
                  <a:pt x="2733040" y="0"/>
                </a:lnTo>
                <a:lnTo>
                  <a:pt x="2733040" y="2002789"/>
                </a:lnTo>
                <a:lnTo>
                  <a:pt x="0" y="2002789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96201" y="1905001"/>
            <a:ext cx="2677159" cy="1945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68259" y="4163059"/>
            <a:ext cx="2724150" cy="1962150"/>
          </a:xfrm>
          <a:custGeom>
            <a:avLst/>
            <a:gdLst/>
            <a:ahLst/>
            <a:cxnLst/>
            <a:rect l="l" t="t" r="r" b="b"/>
            <a:pathLst>
              <a:path w="2724150" h="1962150">
                <a:moveTo>
                  <a:pt x="0" y="0"/>
                </a:moveTo>
                <a:lnTo>
                  <a:pt x="2724149" y="0"/>
                </a:lnTo>
                <a:lnTo>
                  <a:pt x="2724149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96200" y="4191000"/>
            <a:ext cx="2667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7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051" y="1197610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61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3872" y="476673"/>
            <a:ext cx="230249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Tongue: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33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5519937" y="980728"/>
            <a:ext cx="1023619" cy="0"/>
          </a:xfrm>
          <a:custGeom>
            <a:avLst/>
            <a:gdLst/>
            <a:ahLst/>
            <a:cxnLst/>
            <a:rect l="l" t="t" r="r" b="b"/>
            <a:pathLst>
              <a:path w="1023620">
                <a:moveTo>
                  <a:pt x="0" y="0"/>
                </a:moveTo>
                <a:lnTo>
                  <a:pt x="1023619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9840" y="3547110"/>
            <a:ext cx="219709" cy="21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9840" y="5086351"/>
            <a:ext cx="219709" cy="21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9840" y="5528310"/>
            <a:ext cx="219709" cy="21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8710" y="3462020"/>
            <a:ext cx="11341509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If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patient has been without teeth for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long time: tongue  becomes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enlarged </a:t>
            </a:r>
            <a:r>
              <a:rPr sz="2400" b="1" dirty="0">
                <a:solidFill>
                  <a:srgbClr val="A40020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powerful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. This will create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problem  in impression making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&amp; may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contribute to denture  instability.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small tongue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: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may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jeopardize lingual</a:t>
            </a:r>
            <a:r>
              <a:rPr sz="2400" b="1" spc="-4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seal.</a:t>
            </a:r>
            <a:endParaRPr sz="2400" dirty="0">
              <a:latin typeface="Calibri"/>
              <a:cs typeface="Calibri"/>
            </a:endParaRPr>
          </a:p>
          <a:p>
            <a:pPr marL="12700" marR="16510">
              <a:spcBef>
                <a:spcPts val="590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Tongue position is very important to the prognosis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the  mandibular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denture.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6460" y="1800860"/>
            <a:ext cx="3105150" cy="1282700"/>
          </a:xfrm>
          <a:custGeom>
            <a:avLst/>
            <a:gdLst/>
            <a:ahLst/>
            <a:cxnLst/>
            <a:rect l="l" t="t" r="r" b="b"/>
            <a:pathLst>
              <a:path w="3105150" h="1282700">
                <a:moveTo>
                  <a:pt x="0" y="0"/>
                </a:moveTo>
                <a:lnTo>
                  <a:pt x="3105150" y="0"/>
                </a:lnTo>
                <a:lnTo>
                  <a:pt x="3105150" y="1282700"/>
                </a:lnTo>
                <a:lnTo>
                  <a:pt x="0" y="128270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1830071"/>
            <a:ext cx="3048000" cy="1224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3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0089" y="1014730"/>
            <a:ext cx="5702300" cy="0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7648" y="404665"/>
            <a:ext cx="689629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spc="-5" dirty="0">
                <a:solidFill>
                  <a:srgbClr val="FFFF00"/>
                </a:solidFill>
              </a:rPr>
              <a:t>T</a:t>
            </a:r>
            <a:r>
              <a:rPr sz="3200" spc="-5" dirty="0" err="1">
                <a:solidFill>
                  <a:srgbClr val="FFFF00"/>
                </a:solidFill>
              </a:rPr>
              <a:t>ongue</a:t>
            </a:r>
            <a:r>
              <a:rPr sz="3200" spc="-5" dirty="0">
                <a:solidFill>
                  <a:srgbClr val="FFFF00"/>
                </a:solidFill>
              </a:rPr>
              <a:t> </a:t>
            </a:r>
            <a:r>
              <a:rPr lang="en-IN" sz="3200" spc="-5" dirty="0">
                <a:solidFill>
                  <a:srgbClr val="FFFF00"/>
                </a:solidFill>
              </a:rPr>
              <a:t>P</a:t>
            </a:r>
            <a:r>
              <a:rPr sz="3200" spc="-5" dirty="0" err="1">
                <a:solidFill>
                  <a:srgbClr val="FFFF00"/>
                </a:solidFill>
              </a:rPr>
              <a:t>osition</a:t>
            </a:r>
            <a:r>
              <a:rPr lang="en-IN" sz="3200" spc="-5" dirty="0">
                <a:solidFill>
                  <a:srgbClr val="FFFF00"/>
                </a:solidFill>
              </a:rPr>
              <a:t> Classification (Wright)</a:t>
            </a:r>
            <a:r>
              <a:rPr sz="3200" spc="-5" dirty="0">
                <a:solidFill>
                  <a:srgbClr val="FFFF00"/>
                </a:solidFill>
              </a:rPr>
              <a:t>: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34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3215680" y="999488"/>
            <a:ext cx="6307534" cy="125256"/>
          </a:xfrm>
          <a:custGeom>
            <a:avLst/>
            <a:gdLst/>
            <a:ahLst/>
            <a:cxnLst/>
            <a:rect l="l" t="t" r="r" b="b"/>
            <a:pathLst>
              <a:path w="5702300">
                <a:moveTo>
                  <a:pt x="0" y="0"/>
                </a:moveTo>
                <a:lnTo>
                  <a:pt x="5702300" y="0"/>
                </a:lnTo>
              </a:path>
            </a:pathLst>
          </a:custGeom>
          <a:ln w="2032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9577" y="2132682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9577" y="3306162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9577" y="4113881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8710" y="2047592"/>
            <a:ext cx="11223522" cy="2382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 algn="just"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I:</a:t>
            </a:r>
            <a:r>
              <a:rPr sz="2400" b="1" spc="-1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Tongue lies in the floor of the mouth with the tip  forward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slightly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below the incisal edges of mandibular  anterior teeth.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Most favourable</a:t>
            </a:r>
            <a:r>
              <a:rPr sz="2400" b="1" spc="-1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prognosis.</a:t>
            </a:r>
            <a:endParaRPr sz="2400" dirty="0">
              <a:latin typeface="Calibri"/>
              <a:cs typeface="Calibri"/>
            </a:endParaRPr>
          </a:p>
          <a:p>
            <a:pPr marL="12700" marR="133985" algn="just">
              <a:spcBef>
                <a:spcPts val="600"/>
              </a:spcBef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Tongue is flattened and broadened but the tip is  in the normal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position.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spcBef>
                <a:spcPts val="600"/>
              </a:spcBef>
            </a:pP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III: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Tongue is retracted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depressed into the floor  of the mouth with the tip curled upward, downward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or 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assimilated into the body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the tongue.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Least favourable  prognosis.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0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8609" y="1121410"/>
            <a:ext cx="1460500" cy="0"/>
          </a:xfrm>
          <a:custGeom>
            <a:avLst/>
            <a:gdLst/>
            <a:ahLst/>
            <a:cxnLst/>
            <a:rect l="l" t="t" r="r" b="b"/>
            <a:pathLst>
              <a:path w="1460500">
                <a:moveTo>
                  <a:pt x="0" y="0"/>
                </a:moveTo>
                <a:lnTo>
                  <a:pt x="14605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41" y="333375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41" y="450722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1" y="5313680"/>
            <a:ext cx="219709" cy="21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4181" y="548680"/>
            <a:ext cx="7197213" cy="6006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735">
              <a:spcBef>
                <a:spcPts val="100"/>
              </a:spcBef>
              <a:tabLst>
                <a:tab pos="264477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Soft</a:t>
            </a:r>
            <a:r>
              <a:rPr sz="32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Calibri"/>
                <a:cs typeface="Calibri"/>
              </a:rPr>
              <a:t>Palate:</a:t>
            </a:r>
            <a:endParaRPr sz="32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1280" marR="128270" indent="-43180"/>
            <a:r>
              <a:rPr sz="2400" b="1" spc="-5" dirty="0" smtClean="0">
                <a:solidFill>
                  <a:srgbClr val="1E487C"/>
                </a:solidFill>
                <a:latin typeface="Calibri"/>
                <a:cs typeface="Calibri"/>
              </a:rPr>
              <a:t>Classified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according to configurations based on the degree  of flexure the soft palate makes with the hard palate </a:t>
            </a:r>
            <a:r>
              <a:rPr sz="2400" b="1" dirty="0">
                <a:solidFill>
                  <a:srgbClr val="1E487C"/>
                </a:solidFill>
                <a:latin typeface="Calibri"/>
                <a:cs typeface="Calibri"/>
              </a:rPr>
              <a:t>and 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the width </a:t>
            </a:r>
            <a:r>
              <a:rPr sz="2400" b="1" dirty="0">
                <a:solidFill>
                  <a:srgbClr val="1E487C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the seal</a:t>
            </a:r>
            <a:r>
              <a:rPr sz="2400" b="1" spc="-4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area.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81280" marR="640080">
              <a:tabLst>
                <a:tab pos="2915285" algn="l"/>
              </a:tabLst>
            </a:pP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Class 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Horizontal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demonstrating little muscular  movement. </a:t>
            </a:r>
            <a:r>
              <a:rPr sz="2400" b="1" dirty="0">
                <a:solidFill>
                  <a:srgbClr val="A40020"/>
                </a:solidFill>
                <a:latin typeface="Calibri"/>
                <a:cs typeface="Calibri"/>
              </a:rPr>
              <a:t>Most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favourable condition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as it allows for  more</a:t>
            </a:r>
            <a:r>
              <a:rPr sz="2400" b="1" spc="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tissue</a:t>
            </a:r>
            <a:r>
              <a:rPr sz="2400" b="1" spc="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coverage	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for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posterior palatal</a:t>
            </a:r>
            <a:r>
              <a:rPr sz="2400" b="1" spc="-3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seal.</a:t>
            </a:r>
            <a:endParaRPr sz="2400" dirty="0">
              <a:latin typeface="Calibri"/>
              <a:cs typeface="Calibri"/>
            </a:endParaRPr>
          </a:p>
          <a:p>
            <a:pPr marL="81280" marR="528955">
              <a:spcBef>
                <a:spcPts val="600"/>
              </a:spcBef>
            </a:pP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Class 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Turns downward forming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400" b="1" spc="-105" dirty="0">
                <a:solidFill>
                  <a:srgbClr val="0A0908"/>
                </a:solidFill>
                <a:latin typeface="Calibri"/>
                <a:cs typeface="Calibri"/>
              </a:rPr>
              <a:t>45</a:t>
            </a:r>
            <a:r>
              <a:rPr sz="2100" b="1" spc="-157" baseline="27777" dirty="0">
                <a:solidFill>
                  <a:srgbClr val="0A0908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angle to hard  palate.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Potential tissue coverage is less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than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for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class</a:t>
            </a:r>
            <a:r>
              <a:rPr sz="2400" b="1" spc="1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I.</a:t>
            </a:r>
            <a:endParaRPr sz="2400" dirty="0">
              <a:latin typeface="Calibri"/>
              <a:cs typeface="Calibri"/>
            </a:endParaRPr>
          </a:p>
          <a:p>
            <a:pPr marL="81280" marR="43180">
              <a:spcBef>
                <a:spcPts val="590"/>
              </a:spcBef>
            </a:pP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Class </a:t>
            </a:r>
            <a:r>
              <a:rPr sz="2400" b="1" spc="-10" dirty="0">
                <a:solidFill>
                  <a:srgbClr val="1E487C"/>
                </a:solidFill>
                <a:latin typeface="Calibri"/>
                <a:cs typeface="Calibri"/>
              </a:rPr>
              <a:t>III: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Turns downward sharply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at </a:t>
            </a:r>
            <a:r>
              <a:rPr sz="2400" b="1" spc="-105" dirty="0">
                <a:solidFill>
                  <a:srgbClr val="0A0908"/>
                </a:solidFill>
                <a:latin typeface="Calibri"/>
                <a:cs typeface="Calibri"/>
              </a:rPr>
              <a:t>70</a:t>
            </a:r>
            <a:r>
              <a:rPr sz="2100" b="1" spc="-157" baseline="27777" dirty="0">
                <a:solidFill>
                  <a:srgbClr val="0A0908"/>
                </a:solidFill>
                <a:latin typeface="Calibri"/>
                <a:cs typeface="Calibri"/>
              </a:rPr>
              <a:t>o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angle just  posterior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to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hard palate.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Least favourable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soft tissue</a:t>
            </a:r>
            <a:r>
              <a:rPr sz="2400" b="1" spc="5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form.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8004581" y="1061884"/>
            <a:ext cx="3810000" cy="5132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0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4839" y="1197610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39">
                <a:moveTo>
                  <a:pt x="0" y="0"/>
                </a:moveTo>
                <a:lnTo>
                  <a:pt x="156464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91460" y="561840"/>
            <a:ext cx="301650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Hard</a:t>
            </a:r>
            <a:r>
              <a:rPr sz="3200" spc="-6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palate: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36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3149600" y="1182369"/>
            <a:ext cx="2154312" cy="45719"/>
          </a:xfrm>
          <a:custGeom>
            <a:avLst/>
            <a:gdLst/>
            <a:ahLst/>
            <a:cxnLst/>
            <a:rect l="l" t="t" r="r" b="b"/>
            <a:pathLst>
              <a:path w="1564639">
                <a:moveTo>
                  <a:pt x="0" y="0"/>
                </a:moveTo>
                <a:lnTo>
                  <a:pt x="156464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641" y="24041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2641" y="357759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2641" y="438530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981" y="2319020"/>
            <a:ext cx="6931742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3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U-shaped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palatal vault;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most 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favourable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for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retention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&amp;</a:t>
            </a:r>
            <a:r>
              <a:rPr sz="2400" b="1" spc="-10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lateral  stability.</a:t>
            </a:r>
            <a:endParaRPr sz="2400" dirty="0">
              <a:latin typeface="Calibri"/>
              <a:cs typeface="Calibri"/>
            </a:endParaRPr>
          </a:p>
          <a:p>
            <a:pPr marL="12700" marR="234950">
              <a:spcBef>
                <a:spcPts val="6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V-shaped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vault: less favourable for  retention.</a:t>
            </a:r>
            <a:endParaRPr sz="2400" dirty="0">
              <a:latin typeface="Calibri"/>
              <a:cs typeface="Calibri"/>
            </a:endParaRPr>
          </a:p>
          <a:p>
            <a:pPr marL="12700">
              <a:spcBef>
                <a:spcPts val="6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Flat</a:t>
            </a:r>
            <a:r>
              <a:rPr sz="2400" b="1" spc="-5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palatal vault: also</a:t>
            </a:r>
            <a:r>
              <a:rPr sz="2400" b="1" spc="-5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unfavourable.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02677" y="1917290"/>
            <a:ext cx="2819400" cy="2122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8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6040" y="522350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6040" y="5665471"/>
            <a:ext cx="219709" cy="219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5690" y="5062220"/>
            <a:ext cx="9504455" cy="9053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spcBef>
                <a:spcPts val="700"/>
              </a:spcBef>
            </a:pP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V- shaped vault: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associated with Class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III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soft</a:t>
            </a:r>
            <a:r>
              <a:rPr sz="2400" b="1" spc="-3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palate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spcBef>
                <a:spcPts val="600"/>
              </a:spcBef>
            </a:pP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Flat palatal vault: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usually associated with Class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I or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Class  </a:t>
            </a:r>
            <a:r>
              <a:rPr sz="2400" b="1" spc="-10" dirty="0">
                <a:solidFill>
                  <a:srgbClr val="0A0908"/>
                </a:solidFill>
                <a:latin typeface="Calibri"/>
                <a:cs typeface="Calibri"/>
              </a:rPr>
              <a:t>II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soft</a:t>
            </a:r>
            <a:r>
              <a:rPr sz="2400" b="1" spc="-1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palate.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56503" y="427703"/>
            <a:ext cx="6277897" cy="436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796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697" y="476673"/>
            <a:ext cx="7985567" cy="58083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40995" algn="ctr">
              <a:spcBef>
                <a:spcPts val="365"/>
              </a:spcBef>
            </a:pPr>
            <a:r>
              <a:rPr lang="en-IN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Palatal Throat Form</a:t>
            </a: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endParaRPr lang="en-IN" sz="2400" spc="-1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endParaRPr lang="en-IN" sz="2400" spc="-10" dirty="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r>
              <a:rPr sz="2400" b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sz="2400" b="1" u="sng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form,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with a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relatively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immovable band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resilient tissue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12 mm</a:t>
            </a:r>
            <a:r>
              <a:rPr sz="2400" spc="-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distal 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 line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drawn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across the distal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10" dirty="0" err="1">
                <a:latin typeface="Times New Roman" pitchFamily="18" charset="0"/>
                <a:cs typeface="Times New Roman" pitchFamily="18" charset="0"/>
              </a:rPr>
              <a:t>tuberosities</a:t>
            </a:r>
            <a:r>
              <a:rPr sz="24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endParaRPr lang="en-IN" sz="2400" spc="-10" dirty="0">
              <a:latin typeface="Times New Roman" pitchFamily="18" charset="0"/>
              <a:cs typeface="Times New Roman" pitchFamily="18" charset="0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r>
              <a:rPr lang="en-IN" sz="2400" b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IN" sz="2400" b="1" u="sng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spc="-15" dirty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form,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with a  </a:t>
            </a:r>
            <a:r>
              <a:rPr lang="en-IN" sz="2400" spc="-20" dirty="0">
                <a:latin typeface="Times New Roman" pitchFamily="18" charset="0"/>
                <a:cs typeface="Times New Roman" pitchFamily="18" charset="0"/>
              </a:rPr>
              <a:t>relatively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immovable resilient band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tissue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5  mm</a:t>
            </a:r>
            <a:r>
              <a:rPr lang="en-IN" sz="2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IN"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IN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IN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drawn</a:t>
            </a:r>
            <a:r>
              <a:rPr lang="en-IN"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en-IN"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sz="2400" spc="-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distal</a:t>
            </a:r>
            <a:r>
              <a:rPr lang="en-IN" sz="24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n-IN" sz="24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IN"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IN" sz="2400" spc="-10" dirty="0" err="1" smtClean="0">
                <a:latin typeface="Times New Roman" pitchFamily="18" charset="0"/>
                <a:cs typeface="Times New Roman" pitchFamily="18" charset="0"/>
              </a:rPr>
              <a:t>tuberosities</a:t>
            </a:r>
            <a:endParaRPr lang="en-IN" sz="24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endParaRPr lang="en-IN" sz="2400" spc="-10" dirty="0">
              <a:latin typeface="Times New Roman" pitchFamily="18" charset="0"/>
              <a:cs typeface="Times New Roman" pitchFamily="18" charset="0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r>
              <a:rPr lang="en-IN" sz="2400" b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IN" sz="2400" b="1" u="sng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spc="-20" dirty="0">
                <a:latin typeface="Times New Roman" pitchFamily="18" charset="0"/>
                <a:cs typeface="Times New Roman" pitchFamily="18" charset="0"/>
              </a:rPr>
              <a:t>Usually </a:t>
            </a:r>
            <a:r>
              <a:rPr lang="en-IN" sz="2400" spc="-15" dirty="0">
                <a:latin typeface="Times New Roman" pitchFamily="18" charset="0"/>
                <a:cs typeface="Times New Roman" pitchFamily="18" charset="0"/>
              </a:rPr>
              <a:t>accompanies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a small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maxilla. The 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curtain of soft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tissue turns </a:t>
            </a:r>
            <a:r>
              <a:rPr lang="en-IN" sz="2400" spc="-20" dirty="0">
                <a:latin typeface="Times New Roman" pitchFamily="18" charset="0"/>
                <a:cs typeface="Times New Roman" pitchFamily="18" charset="0"/>
              </a:rPr>
              <a:t>down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abruptly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mm  anterior</a:t>
            </a:r>
            <a:r>
              <a:rPr lang="en-IN" sz="24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IN" sz="24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24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IN" sz="2400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drawn</a:t>
            </a:r>
            <a:r>
              <a:rPr lang="en-IN" sz="2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en-IN" sz="24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sz="2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palate</a:t>
            </a:r>
            <a:r>
              <a:rPr lang="en-IN" sz="24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IN" sz="2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sz="2400" spc="-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distal  </a:t>
            </a:r>
            <a:r>
              <a:rPr lang="en-IN" sz="2400" spc="-25" dirty="0">
                <a:latin typeface="Times New Roman" pitchFamily="18" charset="0"/>
                <a:cs typeface="Times New Roman" pitchFamily="18" charset="0"/>
              </a:rPr>
              <a:t>edge </a:t>
            </a:r>
            <a:r>
              <a:rPr lang="en-IN" sz="24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IN" sz="2400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spc="-10" dirty="0" err="1">
                <a:latin typeface="Times New Roman" pitchFamily="18" charset="0"/>
                <a:cs typeface="Times New Roman" pitchFamily="18" charset="0"/>
              </a:rPr>
              <a:t>tuberosities</a:t>
            </a:r>
            <a:r>
              <a:rPr lang="en-IN" sz="2400" spc="-1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6385" marR="5080" indent="-274320">
              <a:lnSpc>
                <a:spcPct val="90000"/>
              </a:lnSpc>
              <a:spcBef>
                <a:spcPts val="600"/>
              </a:spcBef>
            </a:pP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8423846" y="988142"/>
            <a:ext cx="3374864" cy="5203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24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2579" y="1121410"/>
            <a:ext cx="143256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256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3832" y="476673"/>
            <a:ext cx="3299048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Gag</a:t>
            </a:r>
            <a:r>
              <a:rPr sz="3200" spc="-5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Reflex: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5087888" y="1052736"/>
            <a:ext cx="1432560" cy="0"/>
          </a:xfrm>
          <a:custGeom>
            <a:avLst/>
            <a:gdLst/>
            <a:ahLst/>
            <a:cxnLst/>
            <a:rect l="l" t="t" r="r" b="b"/>
            <a:pathLst>
              <a:path w="1432560">
                <a:moveTo>
                  <a:pt x="0" y="0"/>
                </a:moveTo>
                <a:lnTo>
                  <a:pt x="143256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41" y="371602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1" y="408432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8841" y="445262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8841" y="482092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3458" y="1940559"/>
            <a:ext cx="9542207" cy="298556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68580">
              <a:lnSpc>
                <a:spcPct val="80000"/>
              </a:lnSpc>
              <a:spcBef>
                <a:spcPts val="675"/>
              </a:spcBef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Normal defense mechanism developed by the  body to prevent foreign bodies from enetering the  trachea.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80645"/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Can </a:t>
            </a:r>
            <a:r>
              <a:rPr sz="2400" b="1" dirty="0">
                <a:solidFill>
                  <a:srgbClr val="FFFF00"/>
                </a:solidFill>
                <a:latin typeface="Calibri"/>
                <a:cs typeface="Calibri"/>
              </a:rPr>
              <a:t>be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caused</a:t>
            </a:r>
            <a:r>
              <a:rPr sz="2400" b="1" spc="-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Calibri"/>
                <a:cs typeface="Calibri"/>
              </a:rPr>
              <a:t>by</a:t>
            </a:r>
            <a:r>
              <a:rPr sz="2400" b="1" spc="5" dirty="0">
                <a:solidFill>
                  <a:srgbClr val="0A0908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2700" marR="3665220">
              <a:lnSpc>
                <a:spcPct val="100699"/>
              </a:lnSpc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Systemic disorders,  Psychological</a:t>
            </a:r>
            <a:r>
              <a:rPr sz="2400" b="1" spc="-6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factors,</a:t>
            </a:r>
            <a:endParaRPr sz="2400" dirty="0">
              <a:latin typeface="Calibri"/>
              <a:cs typeface="Calibri"/>
            </a:endParaRPr>
          </a:p>
          <a:p>
            <a:pPr marL="12700" marR="1124585">
              <a:lnSpc>
                <a:spcPct val="100699"/>
              </a:lnSpc>
            </a:pP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Extraoral </a:t>
            </a:r>
            <a:r>
              <a:rPr sz="24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400" b="1" spc="-5" dirty="0">
                <a:solidFill>
                  <a:srgbClr val="0A0908"/>
                </a:solidFill>
                <a:latin typeface="Calibri"/>
                <a:cs typeface="Calibri"/>
              </a:rPr>
              <a:t>intraoral physiological factors  Iatrogenic factors.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80645"/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Controlled by glossopharyngeal</a:t>
            </a:r>
            <a:r>
              <a:rPr sz="2400" b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Calibri"/>
                <a:cs typeface="Calibri"/>
              </a:rPr>
              <a:t>nerve.</a:t>
            </a:r>
            <a:endParaRPr sz="2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8633" y="1831085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0"/>
                </a:moveTo>
                <a:lnTo>
                  <a:pt x="350520" y="0"/>
                </a:lnTo>
                <a:lnTo>
                  <a:pt x="0" y="350519"/>
                </a:lnTo>
                <a:lnTo>
                  <a:pt x="350520" y="701039"/>
                </a:lnTo>
                <a:lnTo>
                  <a:pt x="5827776" y="701039"/>
                </a:lnTo>
                <a:lnTo>
                  <a:pt x="582777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48633" y="1831085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701039"/>
                </a:moveTo>
                <a:lnTo>
                  <a:pt x="350520" y="701039"/>
                </a:lnTo>
                <a:lnTo>
                  <a:pt x="0" y="350519"/>
                </a:lnTo>
                <a:lnTo>
                  <a:pt x="350520" y="0"/>
                </a:lnTo>
                <a:lnTo>
                  <a:pt x="5827776" y="0"/>
                </a:lnTo>
                <a:lnTo>
                  <a:pt x="5827776" y="70103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98114" y="1831086"/>
            <a:ext cx="701040" cy="701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98114" y="1831085"/>
            <a:ext cx="701040" cy="701040"/>
          </a:xfrm>
          <a:custGeom>
            <a:avLst/>
            <a:gdLst/>
            <a:ahLst/>
            <a:cxnLst/>
            <a:rect l="l" t="t" r="r" b="b"/>
            <a:pathLst>
              <a:path w="701039" h="701039">
                <a:moveTo>
                  <a:pt x="0" y="350519"/>
                </a:moveTo>
                <a:lnTo>
                  <a:pt x="3200" y="302964"/>
                </a:lnTo>
                <a:lnTo>
                  <a:pt x="12523" y="257351"/>
                </a:lnTo>
                <a:lnTo>
                  <a:pt x="27551" y="214098"/>
                </a:lnTo>
                <a:lnTo>
                  <a:pt x="47864" y="173623"/>
                </a:lnTo>
                <a:lnTo>
                  <a:pt x="73047" y="136344"/>
                </a:lnTo>
                <a:lnTo>
                  <a:pt x="102679" y="102679"/>
                </a:lnTo>
                <a:lnTo>
                  <a:pt x="136344" y="73047"/>
                </a:lnTo>
                <a:lnTo>
                  <a:pt x="173623" y="47864"/>
                </a:lnTo>
                <a:lnTo>
                  <a:pt x="214098" y="27551"/>
                </a:lnTo>
                <a:lnTo>
                  <a:pt x="257351" y="12523"/>
                </a:lnTo>
                <a:lnTo>
                  <a:pt x="302964" y="3200"/>
                </a:lnTo>
                <a:lnTo>
                  <a:pt x="350519" y="0"/>
                </a:lnTo>
                <a:lnTo>
                  <a:pt x="398075" y="3200"/>
                </a:lnTo>
                <a:lnTo>
                  <a:pt x="443688" y="12523"/>
                </a:lnTo>
                <a:lnTo>
                  <a:pt x="486941" y="27551"/>
                </a:lnTo>
                <a:lnTo>
                  <a:pt x="527416" y="47864"/>
                </a:lnTo>
                <a:lnTo>
                  <a:pt x="564695" y="73047"/>
                </a:lnTo>
                <a:lnTo>
                  <a:pt x="598360" y="102679"/>
                </a:lnTo>
                <a:lnTo>
                  <a:pt x="627992" y="136344"/>
                </a:lnTo>
                <a:lnTo>
                  <a:pt x="653175" y="173623"/>
                </a:lnTo>
                <a:lnTo>
                  <a:pt x="673488" y="214098"/>
                </a:lnTo>
                <a:lnTo>
                  <a:pt x="688516" y="257351"/>
                </a:lnTo>
                <a:lnTo>
                  <a:pt x="697839" y="302964"/>
                </a:lnTo>
                <a:lnTo>
                  <a:pt x="701040" y="350519"/>
                </a:lnTo>
                <a:lnTo>
                  <a:pt x="697839" y="398075"/>
                </a:lnTo>
                <a:lnTo>
                  <a:pt x="688516" y="443688"/>
                </a:lnTo>
                <a:lnTo>
                  <a:pt x="673488" y="486941"/>
                </a:lnTo>
                <a:lnTo>
                  <a:pt x="653175" y="527416"/>
                </a:lnTo>
                <a:lnTo>
                  <a:pt x="627992" y="564695"/>
                </a:lnTo>
                <a:lnTo>
                  <a:pt x="598360" y="598360"/>
                </a:lnTo>
                <a:lnTo>
                  <a:pt x="564695" y="627992"/>
                </a:lnTo>
                <a:lnTo>
                  <a:pt x="527416" y="653175"/>
                </a:lnTo>
                <a:lnTo>
                  <a:pt x="486941" y="673488"/>
                </a:lnTo>
                <a:lnTo>
                  <a:pt x="443688" y="688516"/>
                </a:lnTo>
                <a:lnTo>
                  <a:pt x="398075" y="697839"/>
                </a:lnTo>
                <a:lnTo>
                  <a:pt x="350519" y="701039"/>
                </a:lnTo>
                <a:lnTo>
                  <a:pt x="302964" y="697839"/>
                </a:lnTo>
                <a:lnTo>
                  <a:pt x="257351" y="688516"/>
                </a:lnTo>
                <a:lnTo>
                  <a:pt x="214098" y="673488"/>
                </a:lnTo>
                <a:lnTo>
                  <a:pt x="173623" y="653175"/>
                </a:lnTo>
                <a:lnTo>
                  <a:pt x="136344" y="627992"/>
                </a:lnTo>
                <a:lnTo>
                  <a:pt x="102679" y="598360"/>
                </a:lnTo>
                <a:lnTo>
                  <a:pt x="73047" y="564695"/>
                </a:lnTo>
                <a:lnTo>
                  <a:pt x="47864" y="527416"/>
                </a:lnTo>
                <a:lnTo>
                  <a:pt x="27551" y="486941"/>
                </a:lnTo>
                <a:lnTo>
                  <a:pt x="12523" y="443688"/>
                </a:lnTo>
                <a:lnTo>
                  <a:pt x="3200" y="398075"/>
                </a:lnTo>
                <a:lnTo>
                  <a:pt x="0" y="35051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8633" y="2740914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0"/>
                </a:moveTo>
                <a:lnTo>
                  <a:pt x="350520" y="0"/>
                </a:lnTo>
                <a:lnTo>
                  <a:pt x="0" y="350520"/>
                </a:lnTo>
                <a:lnTo>
                  <a:pt x="350520" y="701039"/>
                </a:lnTo>
                <a:lnTo>
                  <a:pt x="5827776" y="701039"/>
                </a:lnTo>
                <a:lnTo>
                  <a:pt x="5827776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8633" y="2740914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701039"/>
                </a:moveTo>
                <a:lnTo>
                  <a:pt x="350520" y="701039"/>
                </a:lnTo>
                <a:lnTo>
                  <a:pt x="0" y="350520"/>
                </a:lnTo>
                <a:lnTo>
                  <a:pt x="350520" y="0"/>
                </a:lnTo>
                <a:lnTo>
                  <a:pt x="5827776" y="0"/>
                </a:lnTo>
                <a:lnTo>
                  <a:pt x="5827776" y="70103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8114" y="2740915"/>
            <a:ext cx="701040" cy="70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8114" y="2740914"/>
            <a:ext cx="701040" cy="701040"/>
          </a:xfrm>
          <a:custGeom>
            <a:avLst/>
            <a:gdLst/>
            <a:ahLst/>
            <a:cxnLst/>
            <a:rect l="l" t="t" r="r" b="b"/>
            <a:pathLst>
              <a:path w="701039" h="701039">
                <a:moveTo>
                  <a:pt x="0" y="350520"/>
                </a:moveTo>
                <a:lnTo>
                  <a:pt x="3200" y="302964"/>
                </a:lnTo>
                <a:lnTo>
                  <a:pt x="12523" y="257351"/>
                </a:lnTo>
                <a:lnTo>
                  <a:pt x="27551" y="214098"/>
                </a:lnTo>
                <a:lnTo>
                  <a:pt x="47864" y="173623"/>
                </a:lnTo>
                <a:lnTo>
                  <a:pt x="73047" y="136344"/>
                </a:lnTo>
                <a:lnTo>
                  <a:pt x="102679" y="102679"/>
                </a:lnTo>
                <a:lnTo>
                  <a:pt x="136344" y="73047"/>
                </a:lnTo>
                <a:lnTo>
                  <a:pt x="173623" y="47864"/>
                </a:lnTo>
                <a:lnTo>
                  <a:pt x="214098" y="27551"/>
                </a:lnTo>
                <a:lnTo>
                  <a:pt x="257351" y="12523"/>
                </a:lnTo>
                <a:lnTo>
                  <a:pt x="302964" y="3200"/>
                </a:lnTo>
                <a:lnTo>
                  <a:pt x="350519" y="0"/>
                </a:lnTo>
                <a:lnTo>
                  <a:pt x="398075" y="3200"/>
                </a:lnTo>
                <a:lnTo>
                  <a:pt x="443688" y="12523"/>
                </a:lnTo>
                <a:lnTo>
                  <a:pt x="486941" y="27551"/>
                </a:lnTo>
                <a:lnTo>
                  <a:pt x="527416" y="47864"/>
                </a:lnTo>
                <a:lnTo>
                  <a:pt x="564695" y="73047"/>
                </a:lnTo>
                <a:lnTo>
                  <a:pt x="598360" y="102679"/>
                </a:lnTo>
                <a:lnTo>
                  <a:pt x="627992" y="136344"/>
                </a:lnTo>
                <a:lnTo>
                  <a:pt x="653175" y="173623"/>
                </a:lnTo>
                <a:lnTo>
                  <a:pt x="673488" y="214098"/>
                </a:lnTo>
                <a:lnTo>
                  <a:pt x="688516" y="257351"/>
                </a:lnTo>
                <a:lnTo>
                  <a:pt x="697839" y="302964"/>
                </a:lnTo>
                <a:lnTo>
                  <a:pt x="701040" y="350520"/>
                </a:lnTo>
                <a:lnTo>
                  <a:pt x="697839" y="398075"/>
                </a:lnTo>
                <a:lnTo>
                  <a:pt x="688516" y="443688"/>
                </a:lnTo>
                <a:lnTo>
                  <a:pt x="673488" y="486941"/>
                </a:lnTo>
                <a:lnTo>
                  <a:pt x="653175" y="527416"/>
                </a:lnTo>
                <a:lnTo>
                  <a:pt x="627992" y="564695"/>
                </a:lnTo>
                <a:lnTo>
                  <a:pt x="598360" y="598360"/>
                </a:lnTo>
                <a:lnTo>
                  <a:pt x="564695" y="627992"/>
                </a:lnTo>
                <a:lnTo>
                  <a:pt x="527416" y="653175"/>
                </a:lnTo>
                <a:lnTo>
                  <a:pt x="486941" y="673488"/>
                </a:lnTo>
                <a:lnTo>
                  <a:pt x="443688" y="688516"/>
                </a:lnTo>
                <a:lnTo>
                  <a:pt x="398075" y="697839"/>
                </a:lnTo>
                <a:lnTo>
                  <a:pt x="350519" y="701039"/>
                </a:lnTo>
                <a:lnTo>
                  <a:pt x="302964" y="697839"/>
                </a:lnTo>
                <a:lnTo>
                  <a:pt x="257351" y="688516"/>
                </a:lnTo>
                <a:lnTo>
                  <a:pt x="214098" y="673488"/>
                </a:lnTo>
                <a:lnTo>
                  <a:pt x="173623" y="653175"/>
                </a:lnTo>
                <a:lnTo>
                  <a:pt x="136344" y="627992"/>
                </a:lnTo>
                <a:lnTo>
                  <a:pt x="102679" y="598360"/>
                </a:lnTo>
                <a:lnTo>
                  <a:pt x="73047" y="564695"/>
                </a:lnTo>
                <a:lnTo>
                  <a:pt x="47864" y="527416"/>
                </a:lnTo>
                <a:lnTo>
                  <a:pt x="27551" y="486941"/>
                </a:lnTo>
                <a:lnTo>
                  <a:pt x="12523" y="443688"/>
                </a:lnTo>
                <a:lnTo>
                  <a:pt x="3200" y="398075"/>
                </a:lnTo>
                <a:lnTo>
                  <a:pt x="0" y="35052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8633" y="3650741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0"/>
                </a:moveTo>
                <a:lnTo>
                  <a:pt x="350520" y="0"/>
                </a:lnTo>
                <a:lnTo>
                  <a:pt x="0" y="350519"/>
                </a:lnTo>
                <a:lnTo>
                  <a:pt x="350520" y="701039"/>
                </a:lnTo>
                <a:lnTo>
                  <a:pt x="5827776" y="701039"/>
                </a:lnTo>
                <a:lnTo>
                  <a:pt x="582777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8633" y="3650741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701039"/>
                </a:moveTo>
                <a:lnTo>
                  <a:pt x="350520" y="701039"/>
                </a:lnTo>
                <a:lnTo>
                  <a:pt x="0" y="350519"/>
                </a:lnTo>
                <a:lnTo>
                  <a:pt x="350520" y="0"/>
                </a:lnTo>
                <a:lnTo>
                  <a:pt x="5827776" y="0"/>
                </a:lnTo>
                <a:lnTo>
                  <a:pt x="5827776" y="70103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8114" y="3650742"/>
            <a:ext cx="701040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8114" y="3650741"/>
            <a:ext cx="701040" cy="701040"/>
          </a:xfrm>
          <a:custGeom>
            <a:avLst/>
            <a:gdLst/>
            <a:ahLst/>
            <a:cxnLst/>
            <a:rect l="l" t="t" r="r" b="b"/>
            <a:pathLst>
              <a:path w="701039" h="701039">
                <a:moveTo>
                  <a:pt x="0" y="350519"/>
                </a:moveTo>
                <a:lnTo>
                  <a:pt x="3200" y="302964"/>
                </a:lnTo>
                <a:lnTo>
                  <a:pt x="12523" y="257351"/>
                </a:lnTo>
                <a:lnTo>
                  <a:pt x="27551" y="214098"/>
                </a:lnTo>
                <a:lnTo>
                  <a:pt x="47864" y="173623"/>
                </a:lnTo>
                <a:lnTo>
                  <a:pt x="73047" y="136344"/>
                </a:lnTo>
                <a:lnTo>
                  <a:pt x="102679" y="102679"/>
                </a:lnTo>
                <a:lnTo>
                  <a:pt x="136344" y="73047"/>
                </a:lnTo>
                <a:lnTo>
                  <a:pt x="173623" y="47864"/>
                </a:lnTo>
                <a:lnTo>
                  <a:pt x="214098" y="27551"/>
                </a:lnTo>
                <a:lnTo>
                  <a:pt x="257351" y="12523"/>
                </a:lnTo>
                <a:lnTo>
                  <a:pt x="302964" y="3200"/>
                </a:lnTo>
                <a:lnTo>
                  <a:pt x="350519" y="0"/>
                </a:lnTo>
                <a:lnTo>
                  <a:pt x="398075" y="3200"/>
                </a:lnTo>
                <a:lnTo>
                  <a:pt x="443688" y="12523"/>
                </a:lnTo>
                <a:lnTo>
                  <a:pt x="486941" y="27551"/>
                </a:lnTo>
                <a:lnTo>
                  <a:pt x="527416" y="47864"/>
                </a:lnTo>
                <a:lnTo>
                  <a:pt x="564695" y="73047"/>
                </a:lnTo>
                <a:lnTo>
                  <a:pt x="598360" y="102679"/>
                </a:lnTo>
                <a:lnTo>
                  <a:pt x="627992" y="136344"/>
                </a:lnTo>
                <a:lnTo>
                  <a:pt x="653175" y="173623"/>
                </a:lnTo>
                <a:lnTo>
                  <a:pt x="673488" y="214098"/>
                </a:lnTo>
                <a:lnTo>
                  <a:pt x="688516" y="257351"/>
                </a:lnTo>
                <a:lnTo>
                  <a:pt x="697839" y="302964"/>
                </a:lnTo>
                <a:lnTo>
                  <a:pt x="701040" y="350519"/>
                </a:lnTo>
                <a:lnTo>
                  <a:pt x="697839" y="398075"/>
                </a:lnTo>
                <a:lnTo>
                  <a:pt x="688516" y="443688"/>
                </a:lnTo>
                <a:lnTo>
                  <a:pt x="673488" y="486941"/>
                </a:lnTo>
                <a:lnTo>
                  <a:pt x="653175" y="527416"/>
                </a:lnTo>
                <a:lnTo>
                  <a:pt x="627992" y="564695"/>
                </a:lnTo>
                <a:lnTo>
                  <a:pt x="598360" y="598360"/>
                </a:lnTo>
                <a:lnTo>
                  <a:pt x="564695" y="627992"/>
                </a:lnTo>
                <a:lnTo>
                  <a:pt x="527416" y="653175"/>
                </a:lnTo>
                <a:lnTo>
                  <a:pt x="486941" y="673488"/>
                </a:lnTo>
                <a:lnTo>
                  <a:pt x="443688" y="688516"/>
                </a:lnTo>
                <a:lnTo>
                  <a:pt x="398075" y="697839"/>
                </a:lnTo>
                <a:lnTo>
                  <a:pt x="350519" y="701039"/>
                </a:lnTo>
                <a:lnTo>
                  <a:pt x="302964" y="697839"/>
                </a:lnTo>
                <a:lnTo>
                  <a:pt x="257351" y="688516"/>
                </a:lnTo>
                <a:lnTo>
                  <a:pt x="214098" y="673488"/>
                </a:lnTo>
                <a:lnTo>
                  <a:pt x="173623" y="653175"/>
                </a:lnTo>
                <a:lnTo>
                  <a:pt x="136344" y="627992"/>
                </a:lnTo>
                <a:lnTo>
                  <a:pt x="102679" y="598360"/>
                </a:lnTo>
                <a:lnTo>
                  <a:pt x="73047" y="564695"/>
                </a:lnTo>
                <a:lnTo>
                  <a:pt x="47864" y="527416"/>
                </a:lnTo>
                <a:lnTo>
                  <a:pt x="27551" y="486941"/>
                </a:lnTo>
                <a:lnTo>
                  <a:pt x="12523" y="443688"/>
                </a:lnTo>
                <a:lnTo>
                  <a:pt x="3200" y="398075"/>
                </a:lnTo>
                <a:lnTo>
                  <a:pt x="0" y="35051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8633" y="4560570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0"/>
                </a:moveTo>
                <a:lnTo>
                  <a:pt x="350520" y="0"/>
                </a:lnTo>
                <a:lnTo>
                  <a:pt x="0" y="350519"/>
                </a:lnTo>
                <a:lnTo>
                  <a:pt x="350520" y="701039"/>
                </a:lnTo>
                <a:lnTo>
                  <a:pt x="5827776" y="701039"/>
                </a:lnTo>
                <a:lnTo>
                  <a:pt x="582777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8633" y="4560570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701039"/>
                </a:moveTo>
                <a:lnTo>
                  <a:pt x="350520" y="701039"/>
                </a:lnTo>
                <a:lnTo>
                  <a:pt x="0" y="350519"/>
                </a:lnTo>
                <a:lnTo>
                  <a:pt x="350520" y="0"/>
                </a:lnTo>
                <a:lnTo>
                  <a:pt x="5827776" y="0"/>
                </a:lnTo>
                <a:lnTo>
                  <a:pt x="5827776" y="70103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98114" y="4560570"/>
            <a:ext cx="701040" cy="701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98114" y="4560570"/>
            <a:ext cx="701040" cy="701040"/>
          </a:xfrm>
          <a:custGeom>
            <a:avLst/>
            <a:gdLst/>
            <a:ahLst/>
            <a:cxnLst/>
            <a:rect l="l" t="t" r="r" b="b"/>
            <a:pathLst>
              <a:path w="701039" h="701039">
                <a:moveTo>
                  <a:pt x="0" y="350519"/>
                </a:moveTo>
                <a:lnTo>
                  <a:pt x="3200" y="302964"/>
                </a:lnTo>
                <a:lnTo>
                  <a:pt x="12523" y="257351"/>
                </a:lnTo>
                <a:lnTo>
                  <a:pt x="27551" y="214098"/>
                </a:lnTo>
                <a:lnTo>
                  <a:pt x="47864" y="173623"/>
                </a:lnTo>
                <a:lnTo>
                  <a:pt x="73047" y="136344"/>
                </a:lnTo>
                <a:lnTo>
                  <a:pt x="102679" y="102679"/>
                </a:lnTo>
                <a:lnTo>
                  <a:pt x="136344" y="73047"/>
                </a:lnTo>
                <a:lnTo>
                  <a:pt x="173623" y="47864"/>
                </a:lnTo>
                <a:lnTo>
                  <a:pt x="214098" y="27551"/>
                </a:lnTo>
                <a:lnTo>
                  <a:pt x="257351" y="12523"/>
                </a:lnTo>
                <a:lnTo>
                  <a:pt x="302964" y="3200"/>
                </a:lnTo>
                <a:lnTo>
                  <a:pt x="350519" y="0"/>
                </a:lnTo>
                <a:lnTo>
                  <a:pt x="398075" y="3200"/>
                </a:lnTo>
                <a:lnTo>
                  <a:pt x="443688" y="12523"/>
                </a:lnTo>
                <a:lnTo>
                  <a:pt x="486941" y="27551"/>
                </a:lnTo>
                <a:lnTo>
                  <a:pt x="527416" y="47864"/>
                </a:lnTo>
                <a:lnTo>
                  <a:pt x="564695" y="73047"/>
                </a:lnTo>
                <a:lnTo>
                  <a:pt x="598360" y="102679"/>
                </a:lnTo>
                <a:lnTo>
                  <a:pt x="627992" y="136344"/>
                </a:lnTo>
                <a:lnTo>
                  <a:pt x="653175" y="173623"/>
                </a:lnTo>
                <a:lnTo>
                  <a:pt x="673488" y="214098"/>
                </a:lnTo>
                <a:lnTo>
                  <a:pt x="688516" y="257351"/>
                </a:lnTo>
                <a:lnTo>
                  <a:pt x="697839" y="302964"/>
                </a:lnTo>
                <a:lnTo>
                  <a:pt x="701040" y="350519"/>
                </a:lnTo>
                <a:lnTo>
                  <a:pt x="697839" y="398075"/>
                </a:lnTo>
                <a:lnTo>
                  <a:pt x="688516" y="443688"/>
                </a:lnTo>
                <a:lnTo>
                  <a:pt x="673488" y="486941"/>
                </a:lnTo>
                <a:lnTo>
                  <a:pt x="653175" y="527416"/>
                </a:lnTo>
                <a:lnTo>
                  <a:pt x="627992" y="564695"/>
                </a:lnTo>
                <a:lnTo>
                  <a:pt x="598360" y="598360"/>
                </a:lnTo>
                <a:lnTo>
                  <a:pt x="564695" y="627992"/>
                </a:lnTo>
                <a:lnTo>
                  <a:pt x="527416" y="653175"/>
                </a:lnTo>
                <a:lnTo>
                  <a:pt x="486941" y="673488"/>
                </a:lnTo>
                <a:lnTo>
                  <a:pt x="443688" y="688516"/>
                </a:lnTo>
                <a:lnTo>
                  <a:pt x="398075" y="697839"/>
                </a:lnTo>
                <a:lnTo>
                  <a:pt x="350519" y="701039"/>
                </a:lnTo>
                <a:lnTo>
                  <a:pt x="302964" y="697839"/>
                </a:lnTo>
                <a:lnTo>
                  <a:pt x="257351" y="688516"/>
                </a:lnTo>
                <a:lnTo>
                  <a:pt x="214098" y="673488"/>
                </a:lnTo>
                <a:lnTo>
                  <a:pt x="173623" y="653175"/>
                </a:lnTo>
                <a:lnTo>
                  <a:pt x="136344" y="627992"/>
                </a:lnTo>
                <a:lnTo>
                  <a:pt x="102679" y="598360"/>
                </a:lnTo>
                <a:lnTo>
                  <a:pt x="73047" y="564695"/>
                </a:lnTo>
                <a:lnTo>
                  <a:pt x="47864" y="527416"/>
                </a:lnTo>
                <a:lnTo>
                  <a:pt x="27551" y="486941"/>
                </a:lnTo>
                <a:lnTo>
                  <a:pt x="12523" y="443688"/>
                </a:lnTo>
                <a:lnTo>
                  <a:pt x="3200" y="398075"/>
                </a:lnTo>
                <a:lnTo>
                  <a:pt x="0" y="35051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8633" y="5470397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0"/>
                </a:moveTo>
                <a:lnTo>
                  <a:pt x="350520" y="0"/>
                </a:lnTo>
                <a:lnTo>
                  <a:pt x="0" y="350519"/>
                </a:lnTo>
                <a:lnTo>
                  <a:pt x="350520" y="701039"/>
                </a:lnTo>
                <a:lnTo>
                  <a:pt x="5827776" y="701039"/>
                </a:lnTo>
                <a:lnTo>
                  <a:pt x="5827776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48633" y="5470397"/>
            <a:ext cx="5828030" cy="701040"/>
          </a:xfrm>
          <a:custGeom>
            <a:avLst/>
            <a:gdLst/>
            <a:ahLst/>
            <a:cxnLst/>
            <a:rect l="l" t="t" r="r" b="b"/>
            <a:pathLst>
              <a:path w="5828030" h="701039">
                <a:moveTo>
                  <a:pt x="5827776" y="701039"/>
                </a:moveTo>
                <a:lnTo>
                  <a:pt x="350520" y="701039"/>
                </a:lnTo>
                <a:lnTo>
                  <a:pt x="0" y="350519"/>
                </a:lnTo>
                <a:lnTo>
                  <a:pt x="350520" y="0"/>
                </a:lnTo>
                <a:lnTo>
                  <a:pt x="5827776" y="0"/>
                </a:lnTo>
                <a:lnTo>
                  <a:pt x="5827776" y="70103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91810" y="1874647"/>
            <a:ext cx="3001010" cy="415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3200" spc="-15" dirty="0">
                <a:solidFill>
                  <a:srgbClr val="FFFFFF"/>
                </a:solidFill>
                <a:latin typeface="Constantia"/>
                <a:cs typeface="Constantia"/>
              </a:rPr>
              <a:t>Extraoral</a:t>
            </a:r>
            <a:endParaRPr sz="3200">
              <a:latin typeface="Constantia"/>
              <a:cs typeface="Constantia"/>
            </a:endParaRPr>
          </a:p>
          <a:p>
            <a:pPr marL="12065" marR="5080" indent="-1270" algn="ctr">
              <a:lnSpc>
                <a:spcPct val="186700"/>
              </a:lnSpc>
            </a:pPr>
            <a:r>
              <a:rPr sz="3200" spc="-15" dirty="0">
                <a:solidFill>
                  <a:srgbClr val="FFFFFF"/>
                </a:solidFill>
                <a:latin typeface="Constantia"/>
                <a:cs typeface="Constantia"/>
              </a:rPr>
              <a:t>Intraoral  </a:t>
            </a:r>
            <a:r>
              <a:rPr sz="3200" dirty="0">
                <a:solidFill>
                  <a:srgbClr val="FFFFFF"/>
                </a:solidFill>
                <a:latin typeface="Constantia"/>
                <a:cs typeface="Constantia"/>
              </a:rPr>
              <a:t>Existing</a:t>
            </a:r>
            <a:r>
              <a:rPr sz="3200" spc="-6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nstantia"/>
                <a:cs typeface="Constantia"/>
              </a:rPr>
              <a:t>Denture  Radiographic  Study</a:t>
            </a:r>
            <a:r>
              <a:rPr sz="3200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nstantia"/>
                <a:cs typeface="Constantia"/>
              </a:rPr>
              <a:t>Casts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98114" y="5470397"/>
            <a:ext cx="701040" cy="701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8114" y="5470397"/>
            <a:ext cx="701040" cy="701040"/>
          </a:xfrm>
          <a:custGeom>
            <a:avLst/>
            <a:gdLst/>
            <a:ahLst/>
            <a:cxnLst/>
            <a:rect l="l" t="t" r="r" b="b"/>
            <a:pathLst>
              <a:path w="701039" h="701039">
                <a:moveTo>
                  <a:pt x="0" y="350519"/>
                </a:moveTo>
                <a:lnTo>
                  <a:pt x="3200" y="302956"/>
                </a:lnTo>
                <a:lnTo>
                  <a:pt x="12523" y="257338"/>
                </a:lnTo>
                <a:lnTo>
                  <a:pt x="27551" y="214082"/>
                </a:lnTo>
                <a:lnTo>
                  <a:pt x="47864" y="173606"/>
                </a:lnTo>
                <a:lnTo>
                  <a:pt x="73047" y="136327"/>
                </a:lnTo>
                <a:lnTo>
                  <a:pt x="102679" y="102665"/>
                </a:lnTo>
                <a:lnTo>
                  <a:pt x="136344" y="73035"/>
                </a:lnTo>
                <a:lnTo>
                  <a:pt x="173623" y="47856"/>
                </a:lnTo>
                <a:lnTo>
                  <a:pt x="214098" y="27545"/>
                </a:lnTo>
                <a:lnTo>
                  <a:pt x="257351" y="12520"/>
                </a:lnTo>
                <a:lnTo>
                  <a:pt x="302964" y="3199"/>
                </a:lnTo>
                <a:lnTo>
                  <a:pt x="350519" y="0"/>
                </a:lnTo>
                <a:lnTo>
                  <a:pt x="398075" y="3199"/>
                </a:lnTo>
                <a:lnTo>
                  <a:pt x="443688" y="12520"/>
                </a:lnTo>
                <a:lnTo>
                  <a:pt x="486941" y="27545"/>
                </a:lnTo>
                <a:lnTo>
                  <a:pt x="527416" y="47856"/>
                </a:lnTo>
                <a:lnTo>
                  <a:pt x="564695" y="73035"/>
                </a:lnTo>
                <a:lnTo>
                  <a:pt x="598360" y="102665"/>
                </a:lnTo>
                <a:lnTo>
                  <a:pt x="627992" y="136327"/>
                </a:lnTo>
                <a:lnTo>
                  <a:pt x="653175" y="173606"/>
                </a:lnTo>
                <a:lnTo>
                  <a:pt x="673488" y="214082"/>
                </a:lnTo>
                <a:lnTo>
                  <a:pt x="688516" y="257338"/>
                </a:lnTo>
                <a:lnTo>
                  <a:pt x="697839" y="302956"/>
                </a:lnTo>
                <a:lnTo>
                  <a:pt x="701040" y="350519"/>
                </a:lnTo>
                <a:lnTo>
                  <a:pt x="697839" y="398083"/>
                </a:lnTo>
                <a:lnTo>
                  <a:pt x="688516" y="443701"/>
                </a:lnTo>
                <a:lnTo>
                  <a:pt x="673488" y="486957"/>
                </a:lnTo>
                <a:lnTo>
                  <a:pt x="653175" y="527433"/>
                </a:lnTo>
                <a:lnTo>
                  <a:pt x="627992" y="564712"/>
                </a:lnTo>
                <a:lnTo>
                  <a:pt x="598360" y="598374"/>
                </a:lnTo>
                <a:lnTo>
                  <a:pt x="564695" y="628004"/>
                </a:lnTo>
                <a:lnTo>
                  <a:pt x="527416" y="653183"/>
                </a:lnTo>
                <a:lnTo>
                  <a:pt x="486941" y="673494"/>
                </a:lnTo>
                <a:lnTo>
                  <a:pt x="443688" y="688519"/>
                </a:lnTo>
                <a:lnTo>
                  <a:pt x="398075" y="697840"/>
                </a:lnTo>
                <a:lnTo>
                  <a:pt x="350519" y="701039"/>
                </a:lnTo>
                <a:lnTo>
                  <a:pt x="302964" y="697840"/>
                </a:lnTo>
                <a:lnTo>
                  <a:pt x="257351" y="688519"/>
                </a:lnTo>
                <a:lnTo>
                  <a:pt x="214098" y="673494"/>
                </a:lnTo>
                <a:lnTo>
                  <a:pt x="173623" y="653183"/>
                </a:lnTo>
                <a:lnTo>
                  <a:pt x="136344" y="628004"/>
                </a:lnTo>
                <a:lnTo>
                  <a:pt x="102679" y="598374"/>
                </a:lnTo>
                <a:lnTo>
                  <a:pt x="73047" y="564712"/>
                </a:lnTo>
                <a:lnTo>
                  <a:pt x="47864" y="527433"/>
                </a:lnTo>
                <a:lnTo>
                  <a:pt x="27551" y="486957"/>
                </a:lnTo>
                <a:lnTo>
                  <a:pt x="12523" y="443701"/>
                </a:lnTo>
                <a:lnTo>
                  <a:pt x="3200" y="398083"/>
                </a:lnTo>
                <a:lnTo>
                  <a:pt x="0" y="35051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0" y="228600"/>
            <a:ext cx="9144000" cy="1371600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019402" y="710490"/>
            <a:ext cx="815911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247265" marR="5080" indent="-2235200">
              <a:lnSpc>
                <a:spcPct val="100000"/>
              </a:lnSpc>
              <a:spcBef>
                <a:spcPts val="100"/>
              </a:spcBef>
              <a:tabLst>
                <a:tab pos="342265" algn="l"/>
              </a:tabLst>
            </a:pPr>
            <a:r>
              <a:rPr sz="3600" u="heavy" spc="-2600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C</a:t>
            </a:r>
            <a:r>
              <a:rPr sz="3600" spc="-26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3600" u="heavy" spc="-5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LINICAL </a:t>
            </a:r>
            <a:r>
              <a:rPr sz="3600" u="heavy" dirty="0">
                <a:solidFill>
                  <a:srgbClr val="92D050"/>
                </a:solidFill>
                <a:uFill>
                  <a:solidFill>
                    <a:srgbClr val="92D050"/>
                  </a:solidFill>
                </a:uFill>
                <a:latin typeface="Arial"/>
                <a:cs typeface="Arial"/>
              </a:rPr>
              <a:t>EXAMINATION: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26" name="TextBox 25"/>
          <p:cNvSpPr txBox="1"/>
          <p:nvPr/>
        </p:nvSpPr>
        <p:spPr>
          <a:xfrm>
            <a:off x="1524000" y="6309320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Winkler - Essentials of Complete Denture </a:t>
            </a:r>
            <a:r>
              <a:rPr lang="en-IN" dirty="0" err="1"/>
              <a:t>Prostodontics</a:t>
            </a:r>
            <a:r>
              <a:rPr lang="en-IN" dirty="0"/>
              <a:t> 2nd Edition</a:t>
            </a:r>
          </a:p>
        </p:txBody>
      </p:sp>
    </p:spTree>
    <p:extLst>
      <p:ext uri="{BB962C8B-B14F-4D97-AF65-F5344CB8AC3E}">
        <p14:creationId xmlns:p14="http://schemas.microsoft.com/office/powerpoint/2010/main" val="26838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9420" y="1121410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2032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6917" y="699868"/>
            <a:ext cx="8427742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tx1"/>
                </a:solidFill>
              </a:rPr>
              <a:t>Management of gag</a:t>
            </a:r>
            <a:r>
              <a:rPr sz="3200" spc="-55" dirty="0">
                <a:solidFill>
                  <a:schemeClr val="tx1"/>
                </a:solidFill>
              </a:rPr>
              <a:t> </a:t>
            </a:r>
            <a:r>
              <a:rPr sz="3200" spc="-5" dirty="0">
                <a:solidFill>
                  <a:schemeClr val="tx1"/>
                </a:solidFill>
              </a:rPr>
              <a:t>reflex: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40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4234179" y="1106169"/>
            <a:ext cx="3418840" cy="0"/>
          </a:xfrm>
          <a:custGeom>
            <a:avLst/>
            <a:gdLst/>
            <a:ahLst/>
            <a:cxnLst/>
            <a:rect l="l" t="t" r="r" b="b"/>
            <a:pathLst>
              <a:path w="3418840">
                <a:moveTo>
                  <a:pt x="0" y="0"/>
                </a:moveTo>
                <a:lnTo>
                  <a:pt x="341884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1241" y="22517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1241" y="305942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1241" y="386715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1241" y="467487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4466" y="2182760"/>
            <a:ext cx="8111612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441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Clinical techniques, pharmacological measures,  psychological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intervention.</a:t>
            </a:r>
            <a:endParaRPr sz="2400" dirty="0">
              <a:latin typeface="Calibri"/>
              <a:cs typeface="Calibri"/>
            </a:endParaRPr>
          </a:p>
          <a:p>
            <a:pPr marL="355600" marR="48895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b="1" spc="-10" dirty="0">
                <a:latin typeface="Calibri"/>
                <a:cs typeface="Calibri"/>
              </a:rPr>
              <a:t>Identify </a:t>
            </a:r>
            <a:r>
              <a:rPr sz="2400" b="1" spc="-5" dirty="0">
                <a:latin typeface="Calibri"/>
                <a:cs typeface="Calibri"/>
              </a:rPr>
              <a:t>the existence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gag reflex with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thorough  conversation with 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patient.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Careful handling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impression procedure and constant  reassurance of the patient will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suffice.</a:t>
            </a:r>
            <a:endParaRPr sz="2400" dirty="0">
              <a:latin typeface="Calibri"/>
              <a:cs typeface="Calibri"/>
            </a:endParaRPr>
          </a:p>
          <a:p>
            <a:pPr marL="355600" marR="6413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b="1" spc="-10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severe cases,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specialist </a:t>
            </a:r>
            <a:r>
              <a:rPr sz="2400" b="1" dirty="0">
                <a:latin typeface="Calibri"/>
                <a:cs typeface="Calibri"/>
              </a:rPr>
              <a:t>maybe </a:t>
            </a:r>
            <a:r>
              <a:rPr sz="2400" b="1" spc="-5" dirty="0">
                <a:latin typeface="Calibri"/>
                <a:cs typeface="Calibri"/>
              </a:rPr>
              <a:t>needed to treat the  problem </a:t>
            </a:r>
            <a:r>
              <a:rPr sz="2400" b="1" dirty="0">
                <a:latin typeface="Calibri"/>
                <a:cs typeface="Calibri"/>
              </a:rPr>
              <a:t>at a </a:t>
            </a:r>
            <a:r>
              <a:rPr sz="2400" b="1" spc="-5" dirty="0">
                <a:latin typeface="Calibri"/>
                <a:cs typeface="Calibri"/>
              </a:rPr>
              <a:t>psychological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level.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86018" y="1740310"/>
            <a:ext cx="3020963" cy="3134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5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25720" y="1014730"/>
            <a:ext cx="2291080" cy="0"/>
          </a:xfrm>
          <a:custGeom>
            <a:avLst/>
            <a:gdLst/>
            <a:ahLst/>
            <a:cxnLst/>
            <a:rect l="l" t="t" r="r" b="b"/>
            <a:pathLst>
              <a:path w="2291079">
                <a:moveTo>
                  <a:pt x="0" y="0"/>
                </a:moveTo>
                <a:lnTo>
                  <a:pt x="229108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7769" y="332657"/>
            <a:ext cx="7032293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Redundant</a:t>
            </a:r>
            <a:r>
              <a:rPr sz="3200" spc="-6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tissue: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560439" y="1740310"/>
            <a:ext cx="9650361" cy="1842812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04076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</a:rPr>
              <a:t>Excess amount </a:t>
            </a:r>
            <a:r>
              <a:rPr sz="2400" dirty="0">
                <a:solidFill>
                  <a:schemeClr val="tx1"/>
                </a:solidFill>
              </a:rPr>
              <a:t>of </a:t>
            </a:r>
            <a:r>
              <a:rPr sz="2400" spc="-5" dirty="0">
                <a:solidFill>
                  <a:schemeClr val="tx1"/>
                </a:solidFill>
              </a:rPr>
              <a:t>flabby </a:t>
            </a:r>
            <a:r>
              <a:rPr sz="2400" dirty="0">
                <a:solidFill>
                  <a:schemeClr val="tx1"/>
                </a:solidFill>
              </a:rPr>
              <a:t>tissue: </a:t>
            </a:r>
            <a:r>
              <a:rPr sz="2400" spc="-5" dirty="0">
                <a:solidFill>
                  <a:schemeClr val="tx1"/>
                </a:solidFill>
              </a:rPr>
              <a:t>cause denture base to  shift </a:t>
            </a:r>
            <a:r>
              <a:rPr sz="2400" dirty="0">
                <a:solidFill>
                  <a:schemeClr val="tx1"/>
                </a:solidFill>
              </a:rPr>
              <a:t>&amp; move as </a:t>
            </a:r>
            <a:r>
              <a:rPr sz="2400" spc="-5" dirty="0">
                <a:solidFill>
                  <a:schemeClr val="tx1"/>
                </a:solidFill>
              </a:rPr>
              <a:t>force is applied, due to instability </a:t>
            </a:r>
            <a:r>
              <a:rPr sz="2400" dirty="0">
                <a:solidFill>
                  <a:schemeClr val="tx1"/>
                </a:solidFill>
              </a:rPr>
              <a:t>of  </a:t>
            </a:r>
            <a:r>
              <a:rPr sz="2400" spc="-5" dirty="0">
                <a:solidFill>
                  <a:schemeClr val="tx1"/>
                </a:solidFill>
              </a:rPr>
              <a:t>denture</a:t>
            </a:r>
            <a:r>
              <a:rPr sz="2400" spc="-10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foundation.</a:t>
            </a:r>
          </a:p>
          <a:p>
            <a:pPr marL="1040765" marR="3429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chemeClr val="tx1"/>
                </a:solidFill>
              </a:rPr>
              <a:t>Surgical excision may improve the condition before  impression</a:t>
            </a:r>
            <a:r>
              <a:rPr sz="2400" spc="-10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making.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41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4727848" y="908720"/>
            <a:ext cx="2291080" cy="0"/>
          </a:xfrm>
          <a:custGeom>
            <a:avLst/>
            <a:gdLst/>
            <a:ahLst/>
            <a:cxnLst/>
            <a:rect l="l" t="t" r="r" b="b"/>
            <a:pathLst>
              <a:path w="2291079">
                <a:moveTo>
                  <a:pt x="0" y="0"/>
                </a:moveTo>
                <a:lnTo>
                  <a:pt x="229108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8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1864" y="1014730"/>
            <a:ext cx="2473960" cy="0"/>
          </a:xfrm>
          <a:custGeom>
            <a:avLst/>
            <a:gdLst/>
            <a:ahLst/>
            <a:cxnLst/>
            <a:rect l="l" t="t" r="r" b="b"/>
            <a:pathLst>
              <a:path w="2473960">
                <a:moveTo>
                  <a:pt x="0" y="0"/>
                </a:moveTo>
                <a:lnTo>
                  <a:pt x="247396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87376" y="476673"/>
            <a:ext cx="395284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Hyperplastic</a:t>
            </a:r>
            <a:r>
              <a:rPr sz="3200" spc="-4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tissue: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648929" y="1600200"/>
            <a:ext cx="10019071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076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1"/>
                </a:solidFill>
              </a:rPr>
              <a:t>When present under ill </a:t>
            </a:r>
            <a:r>
              <a:rPr sz="2400" spc="-10" dirty="0">
                <a:solidFill>
                  <a:schemeClr val="tx1"/>
                </a:solidFill>
              </a:rPr>
              <a:t>fitting </a:t>
            </a:r>
            <a:r>
              <a:rPr sz="2400" spc="-5" dirty="0">
                <a:solidFill>
                  <a:schemeClr val="tx1"/>
                </a:solidFill>
              </a:rPr>
              <a:t>dentures it may present </a:t>
            </a:r>
            <a:r>
              <a:rPr sz="2400" dirty="0">
                <a:solidFill>
                  <a:schemeClr val="tx1"/>
                </a:solidFill>
              </a:rPr>
              <a:t>as  an </a:t>
            </a:r>
            <a:r>
              <a:rPr sz="2400" spc="-5" dirty="0">
                <a:solidFill>
                  <a:schemeClr val="tx1"/>
                </a:solidFill>
              </a:rPr>
              <a:t>epulis fissuratum, papillary hyperplasia </a:t>
            </a:r>
            <a:r>
              <a:rPr sz="2400" dirty="0">
                <a:solidFill>
                  <a:schemeClr val="tx1"/>
                </a:solidFill>
              </a:rPr>
              <a:t>or  </a:t>
            </a:r>
            <a:r>
              <a:rPr sz="2400" spc="-5" dirty="0">
                <a:solidFill>
                  <a:schemeClr val="tx1"/>
                </a:solidFill>
              </a:rPr>
              <a:t>hyperplastic</a:t>
            </a:r>
            <a:r>
              <a:rPr sz="2400" spc="-15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folds.</a:t>
            </a:r>
          </a:p>
          <a:p>
            <a:pPr marL="1040765" marR="413384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chemeClr val="tx1"/>
                </a:solidFill>
              </a:rPr>
              <a:t>Patient should </a:t>
            </a:r>
            <a:r>
              <a:rPr sz="2400" dirty="0">
                <a:solidFill>
                  <a:schemeClr val="tx1"/>
                </a:solidFill>
              </a:rPr>
              <a:t>be </a:t>
            </a:r>
            <a:r>
              <a:rPr sz="2400" spc="-5" dirty="0">
                <a:solidFill>
                  <a:schemeClr val="tx1"/>
                </a:solidFill>
              </a:rPr>
              <a:t>instructed to rest the tissues by not  wearing the existing</a:t>
            </a:r>
            <a:r>
              <a:rPr sz="2400" spc="-10" dirty="0">
                <a:solidFill>
                  <a:schemeClr val="tx1"/>
                </a:solidFill>
              </a:rPr>
              <a:t> denture.</a:t>
            </a:r>
          </a:p>
          <a:p>
            <a:pPr marL="104076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chemeClr val="tx1"/>
                </a:solidFill>
              </a:rPr>
              <a:t>Proper oral hygiene and tissue</a:t>
            </a:r>
            <a:r>
              <a:rPr sz="2400" spc="-15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massage.</a:t>
            </a:r>
          </a:p>
          <a:p>
            <a:pPr marL="1040765" marR="30797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chemeClr val="tx1"/>
                </a:solidFill>
              </a:rPr>
              <a:t>Existing denture should be refitted with </a:t>
            </a:r>
            <a:r>
              <a:rPr sz="2400" dirty="0">
                <a:solidFill>
                  <a:schemeClr val="tx1"/>
                </a:solidFill>
              </a:rPr>
              <a:t>a </a:t>
            </a:r>
            <a:r>
              <a:rPr sz="2400" spc="-5" dirty="0">
                <a:solidFill>
                  <a:schemeClr val="tx1"/>
                </a:solidFill>
              </a:rPr>
              <a:t>tissue  conditioning or temporary relining material. Occlusion  should </a:t>
            </a:r>
            <a:r>
              <a:rPr sz="2400" dirty="0">
                <a:solidFill>
                  <a:schemeClr val="tx1"/>
                </a:solidFill>
              </a:rPr>
              <a:t>be </a:t>
            </a:r>
            <a:r>
              <a:rPr sz="2400" spc="-5" dirty="0">
                <a:solidFill>
                  <a:schemeClr val="tx1"/>
                </a:solidFill>
              </a:rPr>
              <a:t>improved if</a:t>
            </a:r>
            <a:r>
              <a:rPr sz="2400" spc="-40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possible.</a:t>
            </a:r>
          </a:p>
          <a:p>
            <a:pPr marL="104076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solidFill>
                  <a:schemeClr val="tx1"/>
                </a:solidFill>
              </a:rPr>
              <a:t>Last </a:t>
            </a:r>
            <a:r>
              <a:rPr sz="2400" spc="-5" dirty="0">
                <a:solidFill>
                  <a:schemeClr val="tx1"/>
                </a:solidFill>
              </a:rPr>
              <a:t>resort is surgical</a:t>
            </a:r>
            <a:r>
              <a:rPr sz="2400" spc="-40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correction.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42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5019040" y="999489"/>
            <a:ext cx="2473960" cy="0"/>
          </a:xfrm>
          <a:custGeom>
            <a:avLst/>
            <a:gdLst/>
            <a:ahLst/>
            <a:cxnLst/>
            <a:rect l="l" t="t" r="r" b="b"/>
            <a:pathLst>
              <a:path w="2473960">
                <a:moveTo>
                  <a:pt x="0" y="0"/>
                </a:moveTo>
                <a:lnTo>
                  <a:pt x="2473960" y="0"/>
                </a:lnTo>
              </a:path>
            </a:pathLst>
          </a:custGeom>
          <a:ln w="20320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7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7309" y="142621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11825" y="548681"/>
            <a:ext cx="3050263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Bony</a:t>
            </a:r>
            <a:r>
              <a:rPr sz="3200" spc="-6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undercut:</a:t>
            </a:r>
            <a:endParaRPr sz="32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43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5087888" y="1124744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2641" y="23279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2641" y="313562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2641" y="394335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2641" y="475107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8206" y="2242820"/>
            <a:ext cx="7205919" cy="3198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783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Frequently found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both maxillary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&amp;  </a:t>
            </a:r>
            <a:r>
              <a:rPr sz="2400" b="1" spc="-5" dirty="0">
                <a:latin typeface="Calibri"/>
                <a:cs typeface="Calibri"/>
              </a:rPr>
              <a:t>mandibular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ridges.</a:t>
            </a:r>
            <a:endParaRPr sz="2400" dirty="0">
              <a:latin typeface="Calibri"/>
              <a:cs typeface="Calibri"/>
            </a:endParaRPr>
          </a:p>
          <a:p>
            <a:pPr marL="355600" marR="65976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Usually pose </a:t>
            </a:r>
            <a:r>
              <a:rPr sz="2400" b="1" dirty="0">
                <a:latin typeface="Calibri"/>
                <a:cs typeface="Calibri"/>
              </a:rPr>
              <a:t>no </a:t>
            </a:r>
            <a:r>
              <a:rPr sz="2400" b="1" spc="-5" dirty="0">
                <a:latin typeface="Calibri"/>
                <a:cs typeface="Calibri"/>
              </a:rPr>
              <a:t>problem in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denture  insertion.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Rule should be selective relief of denture  rather than surgical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reduction.</a:t>
            </a:r>
            <a:endParaRPr sz="2400" dirty="0">
              <a:latin typeface="Calibri"/>
              <a:cs typeface="Calibri"/>
            </a:endParaRPr>
          </a:p>
          <a:p>
            <a:pPr marL="355600" marR="104139" indent="-342900"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2400" b="1" spc="-5" dirty="0">
                <a:latin typeface="Calibri"/>
                <a:cs typeface="Calibri"/>
              </a:rPr>
              <a:t>On mandibular ridge, the only undercut  that can pose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real problem is </a:t>
            </a:r>
            <a:r>
              <a:rPr sz="2400" b="1" dirty="0">
                <a:latin typeface="Calibri"/>
                <a:cs typeface="Calibri"/>
              </a:rPr>
              <a:t>a  </a:t>
            </a:r>
            <a:r>
              <a:rPr sz="2400" b="1" spc="-5" dirty="0">
                <a:latin typeface="Calibri"/>
                <a:cs typeface="Calibri"/>
              </a:rPr>
              <a:t>prominent sharp mylohyoid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ridge.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27379" y="1799303"/>
            <a:ext cx="3704066" cy="332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9896" y="476673"/>
            <a:ext cx="1501254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Tori:</a:t>
            </a:r>
            <a:endParaRPr sz="32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44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5591944" y="980728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66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77440" y="19469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7440" y="238887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7440" y="319658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7440" y="363727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8710" y="1785620"/>
            <a:ext cx="7477432" cy="41985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latin typeface="Calibri"/>
                <a:cs typeface="Calibri"/>
              </a:rPr>
              <a:t>Torus palatinus </a:t>
            </a:r>
            <a:r>
              <a:rPr sz="2800" b="1" dirty="0">
                <a:latin typeface="Calibri"/>
                <a:cs typeface="Calibri"/>
              </a:rPr>
              <a:t>&amp; </a:t>
            </a:r>
            <a:r>
              <a:rPr sz="2800" b="1" spc="-5" dirty="0">
                <a:latin typeface="Calibri"/>
                <a:cs typeface="Calibri"/>
              </a:rPr>
              <a:t>lingual tori </a:t>
            </a:r>
            <a:r>
              <a:rPr sz="2800" b="1" spc="-10" dirty="0">
                <a:latin typeface="Calibri"/>
                <a:cs typeface="Calibri"/>
              </a:rPr>
              <a:t>frequently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present.</a:t>
            </a:r>
            <a:endParaRPr sz="2800" dirty="0">
              <a:latin typeface="Calibri"/>
              <a:cs typeface="Calibri"/>
            </a:endParaRPr>
          </a:p>
          <a:p>
            <a:pPr marL="355600" marR="37274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800" b="1" u="heavy" spc="-5" dirty="0">
                <a:uFill>
                  <a:solidFill>
                    <a:srgbClr val="1E487C"/>
                  </a:solidFill>
                </a:uFill>
                <a:latin typeface="Calibri"/>
                <a:cs typeface="Calibri"/>
              </a:rPr>
              <a:t>Torus palatinus</a:t>
            </a:r>
            <a:r>
              <a:rPr sz="2800" b="1" spc="-5" dirty="0">
                <a:latin typeface="Calibri"/>
                <a:cs typeface="Calibri"/>
              </a:rPr>
              <a:t>: range from </a:t>
            </a:r>
            <a:r>
              <a:rPr sz="2800" b="1" dirty="0">
                <a:latin typeface="Calibri"/>
                <a:cs typeface="Calibri"/>
              </a:rPr>
              <a:t>a </a:t>
            </a:r>
            <a:r>
              <a:rPr sz="2800" b="1" spc="-5" dirty="0">
                <a:latin typeface="Calibri"/>
                <a:cs typeface="Calibri"/>
              </a:rPr>
              <a:t>small prominence in the  midline to one that covers the entire hard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palate.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latin typeface="Calibri"/>
                <a:cs typeface="Calibri"/>
              </a:rPr>
              <a:t>Adequate relief must be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planned.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800" b="1" u="heavy" spc="-5" dirty="0">
                <a:uFill>
                  <a:solidFill>
                    <a:srgbClr val="1E487C"/>
                  </a:solidFill>
                </a:uFill>
                <a:latin typeface="Calibri"/>
                <a:cs typeface="Calibri"/>
              </a:rPr>
              <a:t>Lingual tori:</a:t>
            </a:r>
            <a:r>
              <a:rPr sz="2800" b="1" spc="-5" dirty="0">
                <a:latin typeface="Calibri"/>
                <a:cs typeface="Calibri"/>
              </a:rPr>
              <a:t> interfere with denture construction </a:t>
            </a:r>
            <a:r>
              <a:rPr sz="2800" b="1" dirty="0">
                <a:latin typeface="Calibri"/>
                <a:cs typeface="Calibri"/>
              </a:rPr>
              <a:t>&amp; </a:t>
            </a:r>
            <a:r>
              <a:rPr sz="2800" b="1" spc="-5" dirty="0">
                <a:latin typeface="Calibri"/>
                <a:cs typeface="Calibri"/>
              </a:rPr>
              <a:t>unless  very small should be surgically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removed.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15516" y="884903"/>
            <a:ext cx="3197942" cy="2479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57302" y="3911968"/>
            <a:ext cx="3377381" cy="2547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3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01241" y="162880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1241" y="2492896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1241" y="3284984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1948" y="486697"/>
            <a:ext cx="6386051" cy="491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545465" indent="-457200" algn="ctr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19405" algn="l"/>
              </a:tabLst>
            </a:pPr>
            <a:r>
              <a:rPr sz="2800" b="1" spc="-5" dirty="0" smtClean="0">
                <a:cs typeface="Calibri"/>
              </a:rPr>
              <a:t>Muscle </a:t>
            </a:r>
            <a:r>
              <a:rPr sz="2800" b="1" dirty="0">
                <a:cs typeface="Calibri"/>
              </a:rPr>
              <a:t>&amp; </a:t>
            </a:r>
            <a:r>
              <a:rPr sz="2800" b="1" spc="-5" dirty="0">
                <a:cs typeface="Calibri"/>
              </a:rPr>
              <a:t>frenum</a:t>
            </a:r>
            <a:r>
              <a:rPr sz="2800" b="1" spc="-25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attachments</a:t>
            </a:r>
            <a:r>
              <a:rPr sz="2800" b="1" spc="-5" dirty="0" smtClean="0">
                <a:cs typeface="Calibri"/>
              </a:rPr>
              <a:t>:</a:t>
            </a:r>
            <a:endParaRPr lang="en-US" sz="2800" b="1" spc="-5" dirty="0" smtClean="0">
              <a:cs typeface="Calibri"/>
            </a:endParaRPr>
          </a:p>
          <a:p>
            <a:pPr marL="457200" marR="545465" indent="-457200" algn="ctr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19405" algn="l"/>
              </a:tabLst>
            </a:pPr>
            <a:endParaRPr sz="2800" dirty="0">
              <a:cs typeface="Calibri"/>
            </a:endParaRPr>
          </a:p>
          <a:p>
            <a:pPr marL="482600" marR="368935" indent="-457200">
              <a:buFont typeface="Arial" panose="020B0604020202020204" pitchFamily="34" charset="0"/>
              <a:buChar char="•"/>
            </a:pPr>
            <a:r>
              <a:rPr sz="2800" b="1" spc="-5" dirty="0" smtClean="0">
                <a:cs typeface="Calibri"/>
              </a:rPr>
              <a:t>Should </a:t>
            </a:r>
            <a:r>
              <a:rPr sz="2800" b="1" dirty="0">
                <a:cs typeface="Calibri"/>
              </a:rPr>
              <a:t>be </a:t>
            </a:r>
            <a:r>
              <a:rPr sz="2800" b="1" spc="-5" dirty="0">
                <a:cs typeface="Calibri"/>
              </a:rPr>
              <a:t>examined for favourable </a:t>
            </a:r>
            <a:r>
              <a:rPr sz="2800" b="1" dirty="0">
                <a:cs typeface="Calibri"/>
              </a:rPr>
              <a:t>&amp; </a:t>
            </a:r>
            <a:r>
              <a:rPr sz="2800" b="1" spc="-5" dirty="0">
                <a:cs typeface="Calibri"/>
              </a:rPr>
              <a:t>unfavourable  positions in relation to the crest of the</a:t>
            </a:r>
            <a:r>
              <a:rPr sz="2800" b="1" spc="-50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ridge.</a:t>
            </a:r>
            <a:endParaRPr sz="2800" dirty="0">
              <a:cs typeface="Calibri"/>
            </a:endParaRPr>
          </a:p>
          <a:p>
            <a:pPr marL="482600" marR="1778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cs typeface="Calibri"/>
              </a:rPr>
              <a:t>Attachments </a:t>
            </a:r>
            <a:r>
              <a:rPr sz="2800" b="1" dirty="0">
                <a:cs typeface="Calibri"/>
              </a:rPr>
              <a:t>most </a:t>
            </a:r>
            <a:r>
              <a:rPr sz="2800" b="1" spc="-5" dirty="0">
                <a:cs typeface="Calibri"/>
              </a:rPr>
              <a:t>often corrected are maxillary labial  and mandibular lingual</a:t>
            </a:r>
            <a:r>
              <a:rPr sz="2800" b="1" spc="-20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frena.</a:t>
            </a:r>
            <a:endParaRPr sz="2800" dirty="0">
              <a:cs typeface="Calibri"/>
            </a:endParaRPr>
          </a:p>
          <a:p>
            <a:pPr marL="482600" marR="543560" indent="-457200"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2800" b="1" spc="-5" dirty="0">
                <a:cs typeface="Calibri"/>
              </a:rPr>
              <a:t>Unfavourable frenal attachments may necessitate  surgical correction to ensure border</a:t>
            </a:r>
            <a:r>
              <a:rPr sz="2800" b="1" spc="-25" dirty="0">
                <a:cs typeface="Calibri"/>
              </a:rPr>
              <a:t> </a:t>
            </a:r>
            <a:r>
              <a:rPr sz="2800" b="1" spc="-5" dirty="0">
                <a:cs typeface="Calibri"/>
              </a:rPr>
              <a:t>seal.</a:t>
            </a:r>
            <a:endParaRPr sz="2800" dirty="0"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20781" y="3379839"/>
            <a:ext cx="4122174" cy="3212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61902" y="280220"/>
            <a:ext cx="4363065" cy="2796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3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1729" y="1273810"/>
            <a:ext cx="2486660" cy="0"/>
          </a:xfrm>
          <a:custGeom>
            <a:avLst/>
            <a:gdLst/>
            <a:ahLst/>
            <a:cxnLst/>
            <a:rect l="l" t="t" r="r" b="b"/>
            <a:pathLst>
              <a:path w="2486660">
                <a:moveTo>
                  <a:pt x="0" y="0"/>
                </a:moveTo>
                <a:lnTo>
                  <a:pt x="248666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51784" y="491628"/>
            <a:ext cx="446449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3200" spc="225" baseline="12345" dirty="0">
                <a:solidFill>
                  <a:srgbClr val="FFFF00"/>
                </a:solidFill>
                <a:latin typeface="Symbol"/>
                <a:cs typeface="Symbol"/>
              </a:rPr>
              <a:t></a:t>
            </a:r>
            <a:r>
              <a:rPr sz="3200" spc="225" baseline="12345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FF00"/>
                </a:solidFill>
              </a:rPr>
              <a:t>Floor </a:t>
            </a:r>
            <a:r>
              <a:rPr sz="3200" dirty="0">
                <a:solidFill>
                  <a:srgbClr val="FFFF00"/>
                </a:solidFill>
              </a:rPr>
              <a:t>of </a:t>
            </a:r>
            <a:r>
              <a:rPr sz="3200" spc="-5" dirty="0">
                <a:solidFill>
                  <a:srgbClr val="FFFF00"/>
                </a:solidFill>
              </a:rPr>
              <a:t>the</a:t>
            </a:r>
            <a:r>
              <a:rPr sz="3200" spc="-8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Mouth:</a:t>
            </a:r>
            <a:endParaRPr sz="320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46</a:t>
            </a:fld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4936490" y="1052736"/>
            <a:ext cx="2486660" cy="0"/>
          </a:xfrm>
          <a:custGeom>
            <a:avLst/>
            <a:gdLst/>
            <a:ahLst/>
            <a:cxnLst/>
            <a:rect l="l" t="t" r="r" b="b"/>
            <a:pathLst>
              <a:path w="2486660">
                <a:moveTo>
                  <a:pt x="0" y="0"/>
                </a:moveTo>
                <a:lnTo>
                  <a:pt x="2486660" y="0"/>
                </a:lnTo>
              </a:path>
            </a:pathLst>
          </a:custGeom>
          <a:ln w="2032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1241" y="202311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01241" y="2830829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1241" y="4370070"/>
            <a:ext cx="219709" cy="219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6697" y="1938020"/>
            <a:ext cx="7020232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sz="2400" b="1" spc="-5" dirty="0">
                <a:latin typeface="Calibri"/>
                <a:cs typeface="Calibri"/>
              </a:rPr>
              <a:t>Near the ridge </a:t>
            </a:r>
            <a:r>
              <a:rPr sz="2400" b="1" dirty="0">
                <a:latin typeface="Calibri"/>
                <a:cs typeface="Calibri"/>
              </a:rPr>
              <a:t>crest or </a:t>
            </a:r>
            <a:r>
              <a:rPr sz="2400" b="1" spc="-5" dirty="0">
                <a:latin typeface="Calibri"/>
                <a:cs typeface="Calibri"/>
              </a:rPr>
              <a:t>when magnitude of movement is  great, retention and stability of the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denture</a:t>
            </a:r>
            <a:endParaRPr sz="2400" dirty="0">
              <a:latin typeface="Calibri"/>
              <a:cs typeface="Calibri"/>
            </a:endParaRPr>
          </a:p>
          <a:p>
            <a:pPr marL="355600" marR="135255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b="1" spc="-5" dirty="0">
                <a:latin typeface="Calibri"/>
                <a:cs typeface="Calibri"/>
              </a:rPr>
              <a:t>Sublingual gland </a:t>
            </a:r>
            <a:r>
              <a:rPr sz="2400" b="1" dirty="0">
                <a:latin typeface="Calibri"/>
                <a:cs typeface="Calibri"/>
              </a:rPr>
              <a:t>&amp; </a:t>
            </a:r>
            <a:r>
              <a:rPr sz="2400" b="1" spc="-5" dirty="0">
                <a:latin typeface="Calibri"/>
                <a:cs typeface="Calibri"/>
              </a:rPr>
              <a:t>mylohyoid areas are concern where  floor of the mouth is high </a:t>
            </a:r>
            <a:r>
              <a:rPr sz="2400" spc="1210" dirty="0">
                <a:latin typeface="Symbol"/>
                <a:cs typeface="Symbol"/>
              </a:rPr>
              <a:t></a:t>
            </a:r>
            <a:r>
              <a:rPr sz="2400" spc="12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cannot be selectively  displaced </a:t>
            </a:r>
            <a:r>
              <a:rPr sz="2400" b="1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the denture flange, the prognosis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 mandibular denture will </a:t>
            </a:r>
            <a:r>
              <a:rPr sz="2400" b="1" dirty="0">
                <a:latin typeface="Calibri"/>
                <a:cs typeface="Calibri"/>
              </a:rPr>
              <a:t>be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poor.</a:t>
            </a:r>
            <a:endParaRPr sz="2400" dirty="0">
              <a:latin typeface="Calibri"/>
              <a:cs typeface="Calibri"/>
            </a:endParaRPr>
          </a:p>
          <a:p>
            <a:pPr marL="355600" marR="99314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b="1" spc="-5" dirty="0">
                <a:latin typeface="Calibri"/>
                <a:cs typeface="Calibri"/>
              </a:rPr>
              <a:t>Retromylohyoid space maybe partially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totally  obliterated by tongue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movement.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61070" y="1850923"/>
            <a:ext cx="3296633" cy="3679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63000" y="2362201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679"/>
                </a:lnTo>
              </a:path>
            </a:pathLst>
          </a:custGeom>
          <a:ln w="8890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4900" y="2590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A090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840658" y="1106130"/>
            <a:ext cx="10353367" cy="5611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en-US" sz="2400" b="1" dirty="0">
                <a:latin typeface="Times New Roman"/>
                <a:cs typeface="Times New Roman"/>
              </a:rPr>
              <a:t>Radiographs is useful </a:t>
            </a:r>
            <a:r>
              <a:rPr lang="en-US" sz="2400" b="1" spc="-5" dirty="0">
                <a:latin typeface="Times New Roman"/>
                <a:cs typeface="Times New Roman"/>
              </a:rPr>
              <a:t>in </a:t>
            </a:r>
            <a:r>
              <a:rPr lang="en-US" sz="2400" b="1" dirty="0">
                <a:latin typeface="Times New Roman"/>
                <a:cs typeface="Times New Roman"/>
              </a:rPr>
              <a:t>the following instances</a:t>
            </a:r>
            <a:endParaRPr lang="en-US" sz="2400" spc="-5" dirty="0" smtClean="0">
              <a:latin typeface="Calibri" pitchFamily="34" charset="0"/>
              <a:cs typeface="Calibri" pitchFamily="34" charset="0"/>
            </a:endParaRPr>
          </a:p>
          <a:p>
            <a:pPr marL="469900" indent="-45783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 smtClean="0">
                <a:latin typeface="Calibri" pitchFamily="34" charset="0"/>
                <a:cs typeface="Calibri" pitchFamily="34" charset="0"/>
              </a:rPr>
              <a:t>Bone </a:t>
            </a:r>
            <a:r>
              <a:rPr sz="2400" dirty="0">
                <a:latin typeface="Calibri" pitchFamily="34" charset="0"/>
                <a:cs typeface="Calibri" pitchFamily="34" charset="0"/>
              </a:rPr>
              <a:t>pathosis, cysts,</a:t>
            </a:r>
            <a:r>
              <a:rPr sz="2400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tumors.</a:t>
            </a: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Calibri" pitchFamily="34" charset="0"/>
                <a:cs typeface="Calibri" pitchFamily="34" charset="0"/>
              </a:rPr>
              <a:t>Retained roots or</a:t>
            </a:r>
            <a:r>
              <a:rPr sz="2400" spc="-50" dirty="0">
                <a:latin typeface="Calibri" pitchFamily="34" charset="0"/>
                <a:cs typeface="Calibri" pitchFamily="34" charset="0"/>
              </a:rPr>
              <a:t> </a:t>
            </a:r>
            <a:r>
              <a:rPr sz="2400" dirty="0">
                <a:latin typeface="Calibri" pitchFamily="34" charset="0"/>
                <a:cs typeface="Calibri" pitchFamily="34" charset="0"/>
              </a:rPr>
              <a:t>teeth.</a:t>
            </a: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Calibri" pitchFamily="34" charset="0"/>
                <a:cs typeface="Calibri" pitchFamily="34" charset="0"/>
              </a:rPr>
              <a:t>Bony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 fractures.</a:t>
            </a: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Soft </a:t>
            </a:r>
            <a:r>
              <a:rPr sz="2400" dirty="0">
                <a:latin typeface="Calibri" pitchFamily="34" charset="0"/>
                <a:cs typeface="Calibri" pitchFamily="34" charset="0"/>
              </a:rPr>
              <a:t>tissue</a:t>
            </a:r>
            <a:r>
              <a:rPr sz="2400" spc="-10" dirty="0">
                <a:latin typeface="Calibri" pitchFamily="34" charset="0"/>
                <a:cs typeface="Calibri" pitchFamily="34" charset="0"/>
              </a:rPr>
              <a:t> </a:t>
            </a:r>
            <a:r>
              <a:rPr sz="2400" dirty="0">
                <a:latin typeface="Calibri" pitchFamily="34" charset="0"/>
                <a:cs typeface="Calibri" pitchFamily="34" charset="0"/>
              </a:rPr>
              <a:t>thickness.</a:t>
            </a: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Calibri" pitchFamily="34" charset="0"/>
                <a:cs typeface="Calibri" pitchFamily="34" charset="0"/>
              </a:rPr>
              <a:t>Extent of bone</a:t>
            </a:r>
            <a:r>
              <a:rPr sz="2400" spc="-40" dirty="0">
                <a:latin typeface="Calibri" pitchFamily="34" charset="0"/>
                <a:cs typeface="Calibri" pitchFamily="34" charset="0"/>
              </a:rPr>
              <a:t> </a:t>
            </a:r>
            <a:r>
              <a:rPr sz="2400" dirty="0">
                <a:latin typeface="Calibri" pitchFamily="34" charset="0"/>
                <a:cs typeface="Calibri" pitchFamily="34" charset="0"/>
              </a:rPr>
              <a:t>resorption.</a:t>
            </a: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latin typeface="Calibri" pitchFamily="34" charset="0"/>
                <a:cs typeface="Calibri" pitchFamily="34" charset="0"/>
              </a:rPr>
              <a:t>Thickness of body of</a:t>
            </a:r>
            <a:r>
              <a:rPr sz="2400" spc="-3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mandible.</a:t>
            </a: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90" dirty="0">
                <a:latin typeface="Calibri" pitchFamily="34" charset="0"/>
                <a:cs typeface="Calibri" pitchFamily="34" charset="0"/>
              </a:rPr>
              <a:t>To </a:t>
            </a:r>
            <a:r>
              <a:rPr sz="2400" dirty="0">
                <a:latin typeface="Calibri" pitchFamily="34" charset="0"/>
                <a:cs typeface="Calibri" pitchFamily="34" charset="0"/>
              </a:rPr>
              <a:t>locate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mandibular </a:t>
            </a:r>
            <a:r>
              <a:rPr sz="2400" dirty="0">
                <a:latin typeface="Calibri" pitchFamily="34" charset="0"/>
                <a:cs typeface="Calibri" pitchFamily="34" charset="0"/>
              </a:rPr>
              <a:t>canal &amp; </a:t>
            </a:r>
            <a:r>
              <a:rPr sz="2400" spc="-35" dirty="0">
                <a:latin typeface="Calibri" pitchFamily="34" charset="0"/>
                <a:cs typeface="Calibri" pitchFamily="34" charset="0"/>
              </a:rPr>
              <a:t>it’s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proximity </a:t>
            </a:r>
            <a:r>
              <a:rPr sz="2400" dirty="0">
                <a:latin typeface="Calibri" pitchFamily="34" charset="0"/>
                <a:cs typeface="Calibri" pitchFamily="34" charset="0"/>
              </a:rPr>
              <a:t>to ridge</a:t>
            </a:r>
            <a:r>
              <a:rPr sz="2400" spc="2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crest.</a:t>
            </a: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90" dirty="0">
                <a:latin typeface="Calibri" pitchFamily="34" charset="0"/>
                <a:cs typeface="Calibri" pitchFamily="34" charset="0"/>
              </a:rPr>
              <a:t>To </a:t>
            </a:r>
            <a:r>
              <a:rPr sz="2400" dirty="0">
                <a:latin typeface="Calibri" pitchFamily="34" charset="0"/>
                <a:cs typeface="Calibri" pitchFamily="34" charset="0"/>
              </a:rPr>
              <a:t>locate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maxillary</a:t>
            </a:r>
            <a:r>
              <a:rPr sz="2400" spc="30" dirty="0">
                <a:latin typeface="Calibri" pitchFamily="34" charset="0"/>
                <a:cs typeface="Calibri" pitchFamily="34" charset="0"/>
              </a:rPr>
              <a:t> </a:t>
            </a:r>
            <a:r>
              <a:rPr sz="2400" dirty="0">
                <a:latin typeface="Calibri" pitchFamily="34" charset="0"/>
                <a:cs typeface="Calibri" pitchFamily="34" charset="0"/>
              </a:rPr>
              <a:t>sinuses.</a:t>
            </a: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400" spc="-90" dirty="0">
                <a:latin typeface="Calibri" pitchFamily="34" charset="0"/>
                <a:cs typeface="Calibri" pitchFamily="34" charset="0"/>
              </a:rPr>
              <a:t>To </a:t>
            </a:r>
            <a:r>
              <a:rPr sz="2400" dirty="0">
                <a:latin typeface="Calibri" pitchFamily="34" charset="0"/>
                <a:cs typeface="Calibri" pitchFamily="34" charset="0"/>
              </a:rPr>
              <a:t>plan</a:t>
            </a:r>
            <a:r>
              <a:rPr sz="2400" spc="7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surgeries.</a:t>
            </a:r>
            <a:endParaRPr lang="en-IN" sz="2400" spc="-5" dirty="0">
              <a:latin typeface="Calibri" pitchFamily="34" charset="0"/>
              <a:cs typeface="Calibri" pitchFamily="34" charset="0"/>
            </a:endParaRPr>
          </a:p>
          <a:p>
            <a:pPr marL="469900" indent="-457834">
              <a:buFont typeface="Arial" pitchFamily="34" charset="0"/>
              <a:buAutoNum type="arabicPeriod"/>
              <a:tabLst>
                <a:tab pos="469900" algn="l"/>
                <a:tab pos="470534" algn="l"/>
              </a:tabLst>
            </a:pPr>
            <a:r>
              <a:rPr lang="en-IN" sz="2400" spc="-5" dirty="0">
                <a:latin typeface="Calibri" pitchFamily="34" charset="0"/>
                <a:cs typeface="Calibri" pitchFamily="34" charset="0"/>
              </a:rPr>
              <a:t>Remaining bone density and </a:t>
            </a:r>
            <a:r>
              <a:rPr lang="en-IN" sz="2400" spc="-5" dirty="0" smtClean="0">
                <a:latin typeface="Calibri" pitchFamily="34" charset="0"/>
                <a:cs typeface="Calibri" pitchFamily="34" charset="0"/>
              </a:rPr>
              <a:t>quality</a:t>
            </a:r>
            <a:r>
              <a:rPr lang="en-IN" sz="2400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spc="-5" dirty="0" smtClean="0">
                <a:latin typeface="Calibri" pitchFamily="34" charset="0"/>
                <a:cs typeface="Calibri" pitchFamily="34" charset="0"/>
              </a:rPr>
              <a:t>and As </a:t>
            </a:r>
            <a:r>
              <a:rPr lang="en-IN" sz="2400" spc="-5" dirty="0">
                <a:latin typeface="Calibri" pitchFamily="34" charset="0"/>
                <a:cs typeface="Calibri" pitchFamily="34" charset="0"/>
              </a:rPr>
              <a:t>treatment records.</a:t>
            </a:r>
          </a:p>
          <a:p>
            <a:pPr marL="469900" indent="-457834">
              <a:buFont typeface="Arial" pitchFamily="34" charset="0"/>
              <a:buAutoNum type="arabicPeriod"/>
              <a:tabLst>
                <a:tab pos="469900" algn="l"/>
                <a:tab pos="470534" algn="l"/>
              </a:tabLst>
            </a:pPr>
            <a:r>
              <a:rPr lang="en-IN" sz="2400" spc="-5" dirty="0">
                <a:latin typeface="Calibri" pitchFamily="34" charset="0"/>
                <a:cs typeface="Calibri" pitchFamily="34" charset="0"/>
              </a:rPr>
              <a:t>For patient education</a:t>
            </a:r>
            <a:r>
              <a:rPr lang="en-IN" sz="2400" spc="-5" dirty="0" smtClean="0">
                <a:latin typeface="Calibri" pitchFamily="34" charset="0"/>
                <a:cs typeface="Calibri" pitchFamily="34" charset="0"/>
              </a:rPr>
              <a:t>.</a:t>
            </a:r>
            <a:endParaRPr lang="en-IN" sz="2400" spc="-5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1410" y="6041362"/>
            <a:ext cx="683339" cy="365125"/>
          </a:xfrm>
        </p:spPr>
        <p:txBody>
          <a:bodyPr/>
          <a:lstStyle/>
          <a:p>
            <a:fld id="{B8C7636B-4FBC-4DAB-B503-CB7272E35FD0}" type="slidenum">
              <a:rPr lang="en-IN" smtClean="0"/>
              <a:pPr/>
              <a:t>47</a:t>
            </a:fld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66917" y="530942"/>
            <a:ext cx="3670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RADIOGRAPHIC</a:t>
            </a:r>
            <a:r>
              <a:rPr lang="en-US" b="1" spc="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b="1" spc="-20" dirty="0">
                <a:solidFill>
                  <a:srgbClr val="FFFF00"/>
                </a:solidFill>
                <a:latin typeface="Arial"/>
                <a:cs typeface="Arial"/>
              </a:rPr>
              <a:t>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1545" y="476672"/>
            <a:ext cx="5672455" cy="48260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RADIOGRAPHIC</a:t>
            </a:r>
            <a:r>
              <a:rPr sz="3000" spc="-9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3000" spc="-2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EXAMINATION</a:t>
            </a:r>
            <a:endParaRPr sz="3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48</a:t>
            </a:fld>
            <a:endParaRPr lang="en-IN"/>
          </a:p>
        </p:txBody>
      </p:sp>
      <p:sp>
        <p:nvSpPr>
          <p:cNvPr id="3" name="object 3"/>
          <p:cNvSpPr txBox="1"/>
          <p:nvPr/>
        </p:nvSpPr>
        <p:spPr>
          <a:xfrm>
            <a:off x="516193" y="1622501"/>
            <a:ext cx="11017045" cy="4642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interpretation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panoramic </a:t>
            </a:r>
            <a:r>
              <a:rPr sz="2800" dirty="0">
                <a:latin typeface="Times New Roman"/>
                <a:cs typeface="Times New Roman"/>
              </a:rPr>
              <a:t>radiograph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should</a:t>
            </a:r>
          </a:p>
          <a:p>
            <a:pPr marL="287020"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follow a </a:t>
            </a:r>
            <a:r>
              <a:rPr sz="2800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five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step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analysis:</a:t>
            </a:r>
          </a:p>
          <a:p>
            <a:pPr marL="835660" lvl="1" indent="-457834">
              <a:spcBef>
                <a:spcPts val="515"/>
              </a:spcBef>
              <a:buClr>
                <a:srgbClr val="FD8537"/>
              </a:buClr>
              <a:buSzPct val="78571"/>
              <a:buAutoNum type="arabicPeriod"/>
              <a:tabLst>
                <a:tab pos="835660" algn="l"/>
                <a:tab pos="836294" algn="l"/>
              </a:tabLst>
            </a:pPr>
            <a:r>
              <a:rPr sz="2800" dirty="0">
                <a:latin typeface="Times New Roman"/>
                <a:cs typeface="Times New Roman"/>
              </a:rPr>
              <a:t>Screen </a:t>
            </a:r>
            <a:r>
              <a:rPr sz="2800" spc="-5" dirty="0">
                <a:latin typeface="Times New Roman"/>
                <a:cs typeface="Times New Roman"/>
              </a:rPr>
              <a:t>jaws </a:t>
            </a:r>
            <a:r>
              <a:rPr sz="2800" dirty="0">
                <a:latin typeface="Times New Roman"/>
                <a:cs typeface="Times New Roman"/>
              </a:rPr>
              <a:t>for defect in structure and bony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enlargement,</a:t>
            </a:r>
            <a:endParaRPr sz="2800" dirty="0">
              <a:latin typeface="Times New Roman"/>
              <a:cs typeface="Times New Roman"/>
            </a:endParaRPr>
          </a:p>
          <a:p>
            <a:pPr marL="902969" lvl="1" indent="-524510">
              <a:spcBef>
                <a:spcPts val="505"/>
              </a:spcBef>
              <a:buClr>
                <a:srgbClr val="FD8537"/>
              </a:buClr>
              <a:buSzPct val="78571"/>
              <a:buAutoNum type="arabicPeriod"/>
              <a:tabLst>
                <a:tab pos="902335" algn="l"/>
                <a:tab pos="902969" algn="l"/>
              </a:tabLst>
            </a:pPr>
            <a:r>
              <a:rPr sz="2800" spc="-5" dirty="0">
                <a:latin typeface="Times New Roman"/>
                <a:cs typeface="Times New Roman"/>
              </a:rPr>
              <a:t>displacement </a:t>
            </a:r>
            <a:r>
              <a:rPr sz="2800" dirty="0">
                <a:latin typeface="Times New Roman"/>
                <a:cs typeface="Times New Roman"/>
              </a:rPr>
              <a:t>of jaw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parts,</a:t>
            </a:r>
          </a:p>
          <a:p>
            <a:pPr marL="835660" lvl="1" indent="-457834">
              <a:spcBef>
                <a:spcPts val="505"/>
              </a:spcBef>
              <a:buClr>
                <a:srgbClr val="FD8537"/>
              </a:buClr>
              <a:buSzPct val="78571"/>
              <a:buAutoNum type="arabicPeriod"/>
              <a:tabLst>
                <a:tab pos="835660" algn="l"/>
                <a:tab pos="836294" algn="l"/>
              </a:tabLst>
            </a:pPr>
            <a:r>
              <a:rPr sz="2800" dirty="0">
                <a:latin typeface="Times New Roman"/>
                <a:cs typeface="Times New Roman"/>
              </a:rPr>
              <a:t>unerupted teeth or retained root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fragments,</a:t>
            </a:r>
            <a:endParaRPr sz="2800" dirty="0">
              <a:latin typeface="Times New Roman"/>
              <a:cs typeface="Times New Roman"/>
            </a:endParaRPr>
          </a:p>
          <a:p>
            <a:pPr marL="835660" lvl="1" indent="-457834">
              <a:spcBef>
                <a:spcPts val="505"/>
              </a:spcBef>
              <a:buClr>
                <a:srgbClr val="FD8537"/>
              </a:buClr>
              <a:buSzPct val="78571"/>
              <a:buAutoNum type="arabicPeriod"/>
              <a:tabLst>
                <a:tab pos="835660" algn="l"/>
                <a:tab pos="836294" algn="l"/>
              </a:tabLst>
            </a:pPr>
            <a:r>
              <a:rPr sz="2800" dirty="0">
                <a:latin typeface="Times New Roman"/>
                <a:cs typeface="Times New Roman"/>
              </a:rPr>
              <a:t>foreign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bodies,</a:t>
            </a:r>
          </a:p>
          <a:p>
            <a:pPr marL="902969" lvl="1" indent="-524510">
              <a:spcBef>
                <a:spcPts val="505"/>
              </a:spcBef>
              <a:buClr>
                <a:srgbClr val="FD8537"/>
              </a:buClr>
              <a:buSzPct val="78571"/>
              <a:buAutoNum type="arabicPeriod"/>
              <a:tabLst>
                <a:tab pos="902335" algn="l"/>
                <a:tab pos="902969" algn="l"/>
              </a:tabLst>
            </a:pPr>
            <a:r>
              <a:rPr sz="2800" dirty="0">
                <a:latin typeface="Times New Roman"/>
                <a:cs typeface="Times New Roman"/>
              </a:rPr>
              <a:t>radiolucencies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well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radio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opacities.</a:t>
            </a:r>
          </a:p>
          <a:p>
            <a:pPr lvl="1">
              <a:spcBef>
                <a:spcPts val="45"/>
              </a:spcBef>
              <a:buClr>
                <a:srgbClr val="FD8537"/>
              </a:buClr>
              <a:buFont typeface="Times New Roman"/>
              <a:buAutoNum type="arabicPeriod"/>
            </a:pPr>
            <a:endParaRPr sz="2800" dirty="0">
              <a:latin typeface="Times New Roman"/>
              <a:cs typeface="Times New Roman"/>
            </a:endParaRPr>
          </a:p>
          <a:p>
            <a:pPr marL="287020" marR="5080" indent="-274955">
              <a:spcBef>
                <a:spcPts val="5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spc="-5" dirty="0">
                <a:latin typeface="Times New Roman"/>
                <a:cs typeface="Times New Roman"/>
              </a:rPr>
              <a:t>TMJ </a:t>
            </a:r>
            <a:r>
              <a:rPr sz="2800" dirty="0">
                <a:latin typeface="Times New Roman"/>
                <a:cs typeface="Times New Roman"/>
              </a:rPr>
              <a:t>can be screened and findings correlated with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history  and clinical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examination.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27593" y="164593"/>
            <a:ext cx="1399031" cy="1542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1600" y="228600"/>
            <a:ext cx="1216152" cy="135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2550" y="209551"/>
            <a:ext cx="1254760" cy="1397635"/>
          </a:xfrm>
          <a:custGeom>
            <a:avLst/>
            <a:gdLst/>
            <a:ahLst/>
            <a:cxnLst/>
            <a:rect l="l" t="t" r="r" b="b"/>
            <a:pathLst>
              <a:path w="1254759" h="1397635">
                <a:moveTo>
                  <a:pt x="0" y="1397508"/>
                </a:moveTo>
                <a:lnTo>
                  <a:pt x="1254252" y="1397508"/>
                </a:lnTo>
                <a:lnTo>
                  <a:pt x="1254252" y="0"/>
                </a:lnTo>
                <a:lnTo>
                  <a:pt x="0" y="0"/>
                </a:lnTo>
                <a:lnTo>
                  <a:pt x="0" y="1397508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5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194" y="793344"/>
            <a:ext cx="11061290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309245" indent="-274955"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dirty="0">
                <a:latin typeface="Times New Roman"/>
                <a:cs typeface="Times New Roman"/>
              </a:rPr>
              <a:t>Describe the appearance of the lesion </a:t>
            </a:r>
            <a:r>
              <a:rPr sz="2800" spc="-5" dirty="0">
                <a:latin typeface="Times New Roman"/>
                <a:cs typeface="Times New Roman"/>
              </a:rPr>
              <a:t>as </a:t>
            </a:r>
            <a:r>
              <a:rPr sz="2800" dirty="0">
                <a:latin typeface="Times New Roman"/>
                <a:cs typeface="Times New Roman"/>
              </a:rPr>
              <a:t>well </a:t>
            </a:r>
            <a:r>
              <a:rPr sz="2800" spc="-5" dirty="0">
                <a:latin typeface="Times New Roman"/>
                <a:cs typeface="Times New Roman"/>
              </a:rPr>
              <a:t>as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any  bony changes adjoining 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lesion</a:t>
            </a:r>
          </a:p>
          <a:p>
            <a:pPr marL="287020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dirty="0">
                <a:latin typeface="Times New Roman"/>
                <a:cs typeface="Times New Roman"/>
              </a:rPr>
              <a:t>Correlate the radiographic </a:t>
            </a:r>
            <a:r>
              <a:rPr sz="2800" spc="-5" dirty="0">
                <a:latin typeface="Times New Roman"/>
                <a:cs typeface="Times New Roman"/>
              </a:rPr>
              <a:t>findings </a:t>
            </a:r>
            <a:r>
              <a:rPr sz="2800" dirty="0">
                <a:latin typeface="Times New Roman"/>
                <a:cs typeface="Times New Roman"/>
              </a:rPr>
              <a:t>with the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clinical,</a:t>
            </a:r>
            <a:endParaRPr sz="2800" dirty="0">
              <a:latin typeface="Times New Roman"/>
              <a:cs typeface="Times New Roman"/>
            </a:endParaRPr>
          </a:p>
          <a:p>
            <a:pPr marL="287020"/>
            <a:r>
              <a:rPr sz="2800" dirty="0">
                <a:latin typeface="Times New Roman"/>
                <a:cs typeface="Times New Roman"/>
              </a:rPr>
              <a:t>historical and laboratory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findings.</a:t>
            </a:r>
          </a:p>
          <a:p>
            <a:pPr marL="287020" marR="45720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dirty="0">
                <a:latin typeface="Times New Roman"/>
                <a:cs typeface="Times New Roman"/>
              </a:rPr>
              <a:t>Perform a </a:t>
            </a:r>
            <a:r>
              <a:rPr sz="2800" spc="-5" dirty="0">
                <a:latin typeface="Times New Roman"/>
                <a:cs typeface="Times New Roman"/>
              </a:rPr>
              <a:t>differential </a:t>
            </a:r>
            <a:r>
              <a:rPr sz="2800" dirty="0">
                <a:latin typeface="Times New Roman"/>
                <a:cs typeface="Times New Roman"/>
              </a:rPr>
              <a:t>diagnosis which includes all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diseases that could explain the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findings.</a:t>
            </a:r>
            <a:endParaRPr sz="2800" dirty="0">
              <a:latin typeface="Times New Roman"/>
              <a:cs typeface="Times New Roman"/>
            </a:endParaRPr>
          </a:p>
          <a:p>
            <a:pPr marL="287020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spc="-5" dirty="0">
                <a:latin typeface="Times New Roman"/>
                <a:cs typeface="Times New Roman"/>
              </a:rPr>
              <a:t>Estimate </a:t>
            </a:r>
            <a:r>
              <a:rPr sz="2800" dirty="0">
                <a:latin typeface="Times New Roman"/>
                <a:cs typeface="Times New Roman"/>
              </a:rPr>
              <a:t>the growth of the lesion by the appearance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</a:p>
          <a:p>
            <a:pPr marL="287020"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jaw </a:t>
            </a:r>
            <a:r>
              <a:rPr sz="2800" dirty="0">
                <a:latin typeface="Times New Roman"/>
                <a:cs typeface="Times New Roman"/>
              </a:rPr>
              <a:t>structures adjoining the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lesion.</a:t>
            </a:r>
          </a:p>
        </p:txBody>
      </p:sp>
      <p:sp>
        <p:nvSpPr>
          <p:cNvPr id="3" name="object 3"/>
          <p:cNvSpPr/>
          <p:nvPr/>
        </p:nvSpPr>
        <p:spPr>
          <a:xfrm>
            <a:off x="1002889" y="4763729"/>
            <a:ext cx="8568813" cy="1905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9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520000"/>
            <a:ext cx="8748464" cy="5338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spcBef>
                <a:spcPts val="105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latin typeface="Calibri" pitchFamily="34" charset="0"/>
                <a:cs typeface="Calibri" pitchFamily="34" charset="0"/>
              </a:rPr>
              <a:t>Facial</a:t>
            </a:r>
            <a:r>
              <a:rPr sz="2400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5" dirty="0">
                <a:latin typeface="Calibri" pitchFamily="34" charset="0"/>
                <a:cs typeface="Calibri" pitchFamily="34" charset="0"/>
              </a:rPr>
              <a:t>symmetry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65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latin typeface="Calibri" pitchFamily="34" charset="0"/>
                <a:cs typeface="Calibri" pitchFamily="34" charset="0"/>
              </a:rPr>
              <a:t>Facial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form</a:t>
            </a:r>
            <a:r>
              <a:rPr sz="2400" spc="-10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latin typeface="Calibri" pitchFamily="34" charset="0"/>
                <a:cs typeface="Calibri" pitchFamily="34" charset="0"/>
              </a:rPr>
              <a:t>(Frontal)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6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latin typeface="Calibri" pitchFamily="34" charset="0"/>
                <a:cs typeface="Calibri" pitchFamily="34" charset="0"/>
              </a:rPr>
              <a:t>Facial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form</a:t>
            </a:r>
            <a:r>
              <a:rPr sz="2400" spc="-80" dirty="0">
                <a:latin typeface="Calibri" pitchFamily="34" charset="0"/>
                <a:cs typeface="Calibri" pitchFamily="34" charset="0"/>
              </a:rPr>
              <a:t> </a:t>
            </a:r>
            <a:r>
              <a:rPr sz="2400" dirty="0">
                <a:latin typeface="Calibri" pitchFamily="34" charset="0"/>
                <a:cs typeface="Calibri" pitchFamily="34" charset="0"/>
              </a:rPr>
              <a:t>(Profile)</a:t>
            </a:r>
          </a:p>
          <a:p>
            <a:pPr marL="287020" indent="-274320">
              <a:spcBef>
                <a:spcPts val="6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latin typeface="Calibri" pitchFamily="34" charset="0"/>
                <a:cs typeface="Calibri" pitchFamily="34" charset="0"/>
              </a:rPr>
              <a:t>Facial</a:t>
            </a:r>
            <a:r>
              <a:rPr sz="2400" spc="-2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features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6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Skin</a:t>
            </a:r>
            <a:r>
              <a:rPr sz="2400" spc="-8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latin typeface="Calibri" pitchFamily="34" charset="0"/>
                <a:cs typeface="Calibri" pitchFamily="34" charset="0"/>
              </a:rPr>
              <a:t>color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6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Calibri" pitchFamily="34" charset="0"/>
                <a:cs typeface="Calibri" pitchFamily="34" charset="0"/>
              </a:rPr>
              <a:t>Lip</a:t>
            </a:r>
          </a:p>
          <a:p>
            <a:pPr marL="652145" lvl="1" indent="-228600">
              <a:spcBef>
                <a:spcPts val="135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Length</a:t>
            </a:r>
          </a:p>
          <a:p>
            <a:pPr marL="652145" lvl="1" indent="-228600">
              <a:spcBef>
                <a:spcPts val="110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Thickness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105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2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Tonicity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110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Lip</a:t>
            </a:r>
            <a:r>
              <a:rPr sz="2400" spc="-9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contact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3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15" dirty="0">
                <a:latin typeface="Calibri" pitchFamily="34" charset="0"/>
                <a:cs typeface="Calibri" pitchFamily="34" charset="0"/>
              </a:rPr>
              <a:t>Appearance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140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Cheeks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110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Lips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105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5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skin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228600"/>
            <a:ext cx="9144000" cy="752128"/>
          </a:xfrm>
          <a:custGeom>
            <a:avLst/>
            <a:gdLst/>
            <a:ahLst/>
            <a:cxnLst/>
            <a:rect l="l" t="t" r="r" b="b"/>
            <a:pathLst>
              <a:path w="9144000" h="1371600">
                <a:moveTo>
                  <a:pt x="0" y="1371600"/>
                </a:moveTo>
                <a:lnTo>
                  <a:pt x="9144000" y="1371600"/>
                </a:lnTo>
                <a:lnTo>
                  <a:pt x="91440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99656" y="260648"/>
            <a:ext cx="602894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99657" y="692696"/>
            <a:ext cx="6021705" cy="22860"/>
          </a:xfrm>
          <a:custGeom>
            <a:avLst/>
            <a:gdLst/>
            <a:ahLst/>
            <a:cxnLst/>
            <a:rect l="l" t="t" r="r" b="b"/>
            <a:pathLst>
              <a:path w="6021705" h="22859">
                <a:moveTo>
                  <a:pt x="0" y="22859"/>
                </a:moveTo>
                <a:lnTo>
                  <a:pt x="6021323" y="22859"/>
                </a:lnTo>
                <a:lnTo>
                  <a:pt x="6021323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99656" y="764704"/>
            <a:ext cx="6024880" cy="26034"/>
          </a:xfrm>
          <a:custGeom>
            <a:avLst/>
            <a:gdLst/>
            <a:ahLst/>
            <a:cxnLst/>
            <a:rect l="l" t="t" r="r" b="b"/>
            <a:pathLst>
              <a:path w="6024880" h="26034">
                <a:moveTo>
                  <a:pt x="0" y="25907"/>
                </a:moveTo>
                <a:lnTo>
                  <a:pt x="6024371" y="25907"/>
                </a:lnTo>
                <a:lnTo>
                  <a:pt x="6024371" y="0"/>
                </a:lnTo>
                <a:lnTo>
                  <a:pt x="0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465" y="899652"/>
            <a:ext cx="11739716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spc="-5" dirty="0">
                <a:latin typeface="Times New Roman"/>
                <a:cs typeface="Times New Roman"/>
              </a:rPr>
              <a:t>Panoramic </a:t>
            </a:r>
            <a:r>
              <a:rPr sz="2800" dirty="0">
                <a:latin typeface="Times New Roman"/>
                <a:cs typeface="Times New Roman"/>
              </a:rPr>
              <a:t>radiographs also aid in </a:t>
            </a:r>
            <a:r>
              <a:rPr sz="2800" spc="-5" dirty="0">
                <a:latin typeface="Times New Roman"/>
                <a:cs typeface="Times New Roman"/>
              </a:rPr>
              <a:t>determining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the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amount </a:t>
            </a:r>
            <a:r>
              <a:rPr sz="2800" dirty="0">
                <a:latin typeface="Times New Roman"/>
                <a:cs typeface="Times New Roman"/>
              </a:rPr>
              <a:t>of ridge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resorption.</a:t>
            </a:r>
          </a:p>
          <a:p>
            <a:pPr marL="287020" marR="5080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800" spc="-25" dirty="0">
                <a:latin typeface="Times New Roman"/>
                <a:cs typeface="Times New Roman"/>
              </a:rPr>
              <a:t>Wical </a:t>
            </a:r>
            <a:r>
              <a:rPr sz="2800" dirty="0">
                <a:latin typeface="Times New Roman"/>
                <a:cs typeface="Times New Roman"/>
              </a:rPr>
              <a:t>&amp; </a:t>
            </a:r>
            <a:r>
              <a:rPr sz="2800" spc="-5" dirty="0">
                <a:latin typeface="Times New Roman"/>
                <a:cs typeface="Times New Roman"/>
              </a:rPr>
              <a:t>Swoope </a:t>
            </a:r>
            <a:r>
              <a:rPr sz="2800" dirty="0">
                <a:latin typeface="Times New Roman"/>
                <a:cs typeface="Times New Roman"/>
              </a:rPr>
              <a:t>advocated </a:t>
            </a:r>
            <a:r>
              <a:rPr sz="2800" spc="-5" dirty="0">
                <a:latin typeface="Times New Roman"/>
                <a:cs typeface="Times New Roman"/>
              </a:rPr>
              <a:t>measuring </a:t>
            </a:r>
            <a:r>
              <a:rPr sz="2800" dirty="0">
                <a:latin typeface="Times New Roman"/>
                <a:cs typeface="Times New Roman"/>
              </a:rPr>
              <a:t>the distance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from  the </a:t>
            </a:r>
            <a:r>
              <a:rPr sz="2800" spc="-5" dirty="0">
                <a:latin typeface="Times New Roman"/>
                <a:cs typeface="Times New Roman"/>
              </a:rPr>
              <a:t>inferior </a:t>
            </a:r>
            <a:r>
              <a:rPr sz="2800" dirty="0">
                <a:latin typeface="Times New Roman"/>
                <a:cs typeface="Times New Roman"/>
              </a:rPr>
              <a:t>border of the </a:t>
            </a:r>
            <a:r>
              <a:rPr sz="2800" spc="-5" dirty="0">
                <a:latin typeface="Times New Roman"/>
                <a:cs typeface="Times New Roman"/>
              </a:rPr>
              <a:t>mandible </a:t>
            </a:r>
            <a:r>
              <a:rPr sz="2800" dirty="0">
                <a:latin typeface="Times New Roman"/>
                <a:cs typeface="Times New Roman"/>
              </a:rPr>
              <a:t>to the </a:t>
            </a:r>
            <a:r>
              <a:rPr sz="2800" spc="-5" dirty="0">
                <a:latin typeface="Times New Roman"/>
                <a:cs typeface="Times New Roman"/>
              </a:rPr>
              <a:t>inferior </a:t>
            </a:r>
            <a:r>
              <a:rPr sz="2800" spc="-15" dirty="0">
                <a:latin typeface="Times New Roman"/>
                <a:cs typeface="Times New Roman"/>
              </a:rPr>
              <a:t>margin  </a:t>
            </a:r>
            <a:r>
              <a:rPr sz="2800" dirty="0">
                <a:latin typeface="Times New Roman"/>
                <a:cs typeface="Times New Roman"/>
              </a:rPr>
              <a:t>of the </a:t>
            </a:r>
            <a:r>
              <a:rPr sz="2800" spc="-5" dirty="0">
                <a:latin typeface="Times New Roman"/>
                <a:cs typeface="Times New Roman"/>
              </a:rPr>
              <a:t>mental foramen </a:t>
            </a:r>
            <a:r>
              <a:rPr sz="2800" dirty="0">
                <a:latin typeface="Times New Roman"/>
                <a:cs typeface="Times New Roman"/>
              </a:rPr>
              <a:t>and then </a:t>
            </a:r>
            <a:r>
              <a:rPr sz="2800" spc="-5" dirty="0">
                <a:latin typeface="Times New Roman"/>
                <a:cs typeface="Times New Roman"/>
              </a:rPr>
              <a:t>multiplying </a:t>
            </a:r>
            <a:r>
              <a:rPr sz="2800" dirty="0">
                <a:latin typeface="Times New Roman"/>
                <a:cs typeface="Times New Roman"/>
              </a:rPr>
              <a:t>it by 3, the  resultant product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 reliable </a:t>
            </a:r>
            <a:r>
              <a:rPr sz="2800" spc="-5" dirty="0">
                <a:latin typeface="Times New Roman"/>
                <a:cs typeface="Times New Roman"/>
              </a:rPr>
              <a:t>estimate </a:t>
            </a:r>
            <a:r>
              <a:rPr sz="2800" dirty="0">
                <a:latin typeface="Times New Roman"/>
                <a:cs typeface="Times New Roman"/>
              </a:rPr>
              <a:t>of the original  alveolar ridge crest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height.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7703" y="5668468"/>
            <a:ext cx="1140050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/>
            <a:r>
              <a:rPr sz="1600" i="1" spc="-5" dirty="0">
                <a:latin typeface="Arial"/>
                <a:cs typeface="Arial"/>
              </a:rPr>
              <a:t>Studies of residual ridge resorption. I. Use of panoramic radiographs for evaluation</a:t>
            </a:r>
            <a:r>
              <a:rPr sz="1600" i="1" spc="240" dirty="0">
                <a:latin typeface="Arial"/>
                <a:cs typeface="Arial"/>
              </a:rPr>
              <a:t> </a:t>
            </a:r>
            <a:r>
              <a:rPr sz="1600" i="1" spc="-105" dirty="0" smtClean="0">
                <a:latin typeface="Arial"/>
                <a:cs typeface="Arial"/>
              </a:rPr>
              <a:t>and</a:t>
            </a:r>
            <a:r>
              <a:rPr lang="en-US" sz="2100" baseline="19841" dirty="0">
                <a:latin typeface="Arial"/>
                <a:cs typeface="Arial"/>
              </a:rPr>
              <a:t> </a:t>
            </a:r>
            <a:r>
              <a:rPr sz="1600" i="1" spc="-5" dirty="0" smtClean="0">
                <a:latin typeface="Arial"/>
                <a:cs typeface="Arial"/>
              </a:rPr>
              <a:t>classification </a:t>
            </a:r>
            <a:r>
              <a:rPr sz="1600" i="1" spc="-5" dirty="0">
                <a:latin typeface="Arial"/>
                <a:cs typeface="Arial"/>
              </a:rPr>
              <a:t>of mandibular resorption. J Prosthet Dent. 1974</a:t>
            </a:r>
            <a:r>
              <a:rPr sz="1600" i="1" spc="8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Jul;32(1):</a:t>
            </a:r>
            <a:r>
              <a:rPr sz="1600" i="1" spc="-5" dirty="0" smtClean="0">
                <a:latin typeface="Arial"/>
                <a:cs typeface="Arial"/>
              </a:rPr>
              <a:t>7-12</a:t>
            </a:r>
            <a:r>
              <a:rPr lang="en-US" sz="1600" i="1" spc="-5" dirty="0" smtClean="0">
                <a:latin typeface="Arial"/>
                <a:cs typeface="Arial"/>
              </a:rPr>
              <a:t>  </a:t>
            </a:r>
            <a:r>
              <a:rPr sz="1600" i="1" dirty="0" err="1" smtClean="0">
                <a:latin typeface="Arial"/>
                <a:cs typeface="Arial"/>
              </a:rPr>
              <a:t>Wical</a:t>
            </a:r>
            <a:r>
              <a:rPr sz="1600" i="1" dirty="0" smtClean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KE, Swoope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CC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26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439" y="1622501"/>
            <a:ext cx="6371303" cy="4039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Class I</a:t>
            </a:r>
            <a:r>
              <a:rPr sz="2400" dirty="0">
                <a:latin typeface="Times New Roman"/>
                <a:cs typeface="Times New Roman"/>
              </a:rPr>
              <a:t>: Mild resorption, is a loss of upto one third of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the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orignal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vertical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height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7020" indent="-274955"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287020" indent="-274955"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287020" marR="75565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Class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II</a:t>
            </a:r>
            <a:r>
              <a:rPr sz="2400" dirty="0">
                <a:latin typeface="Times New Roman"/>
                <a:cs typeface="Times New Roman"/>
              </a:rPr>
              <a:t>: Moderate resorption,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loss from </a:t>
            </a:r>
            <a:r>
              <a:rPr sz="2400" dirty="0">
                <a:latin typeface="Times New Roman"/>
                <a:cs typeface="Times New Roman"/>
              </a:rPr>
              <a:t>one third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5" dirty="0">
                <a:latin typeface="Times New Roman"/>
                <a:cs typeface="Times New Roman"/>
              </a:rPr>
              <a:t>two </a:t>
            </a:r>
            <a:r>
              <a:rPr sz="2400" dirty="0">
                <a:latin typeface="Times New Roman"/>
                <a:cs typeface="Times New Roman"/>
              </a:rPr>
              <a:t>thirds of vertical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height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287020" marR="75565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287020" marR="75565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287020" indent="-274955"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655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Class III</a:t>
            </a:r>
            <a:r>
              <a:rPr sz="2400" dirty="0">
                <a:latin typeface="Times New Roman"/>
                <a:cs typeface="Times New Roman"/>
              </a:rPr>
              <a:t>: Severe resorption, is a </a:t>
            </a:r>
            <a:r>
              <a:rPr sz="2400" dirty="0" smtClean="0">
                <a:latin typeface="Times New Roman"/>
                <a:cs typeface="Times New Roman"/>
              </a:rPr>
              <a:t>loss of </a:t>
            </a:r>
            <a:r>
              <a:rPr sz="2400" dirty="0">
                <a:latin typeface="Times New Roman"/>
                <a:cs typeface="Times New Roman"/>
              </a:rPr>
              <a:t>two thirds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or</a:t>
            </a:r>
            <a:r>
              <a:rPr sz="2400" spc="-5" dirty="0" err="1" smtClean="0">
                <a:latin typeface="Times New Roman"/>
                <a:cs typeface="Times New Roman"/>
              </a:rPr>
              <a:t>more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vertical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height.</a:t>
            </a:r>
          </a:p>
        </p:txBody>
      </p:sp>
      <p:sp>
        <p:nvSpPr>
          <p:cNvPr id="4" name="object 4"/>
          <p:cNvSpPr/>
          <p:nvPr/>
        </p:nvSpPr>
        <p:spPr>
          <a:xfrm>
            <a:off x="7678994" y="678425"/>
            <a:ext cx="3234812" cy="2153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6144" y="2918904"/>
            <a:ext cx="3185650" cy="163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73961" y="4777200"/>
            <a:ext cx="3175820" cy="163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8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7639" y="485914"/>
            <a:ext cx="8678761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solidFill>
                  <a:schemeClr val="tx1"/>
                </a:solidFill>
              </a:rPr>
              <a:t>P</a:t>
            </a:r>
            <a:r>
              <a:rPr sz="3600" dirty="0">
                <a:solidFill>
                  <a:schemeClr val="tx1"/>
                </a:solidFill>
              </a:rPr>
              <a:t>R</a:t>
            </a:r>
            <a:r>
              <a:rPr sz="3600" spc="-10" dirty="0">
                <a:solidFill>
                  <a:schemeClr val="tx1"/>
                </a:solidFill>
              </a:rPr>
              <a:t>E</a:t>
            </a:r>
            <a:r>
              <a:rPr sz="3600" dirty="0">
                <a:solidFill>
                  <a:schemeClr val="tx1"/>
                </a:solidFill>
              </a:rPr>
              <a:t>TR</a:t>
            </a:r>
            <a:r>
              <a:rPr sz="3600" spc="-10" dirty="0">
                <a:solidFill>
                  <a:schemeClr val="tx1"/>
                </a:solidFill>
              </a:rPr>
              <a:t>E</a:t>
            </a:r>
            <a:r>
              <a:rPr sz="3600" spc="-5" dirty="0">
                <a:solidFill>
                  <a:schemeClr val="tx1"/>
                </a:solidFill>
              </a:rPr>
              <a:t>A</a:t>
            </a:r>
            <a:r>
              <a:rPr sz="3600" dirty="0">
                <a:solidFill>
                  <a:schemeClr val="tx1"/>
                </a:solidFill>
              </a:rPr>
              <a:t>T</a:t>
            </a:r>
            <a:r>
              <a:rPr sz="3600" spc="-10" dirty="0">
                <a:solidFill>
                  <a:schemeClr val="tx1"/>
                </a:solidFill>
              </a:rPr>
              <a:t>M</a:t>
            </a:r>
            <a:r>
              <a:rPr sz="3600" dirty="0">
                <a:solidFill>
                  <a:schemeClr val="tx1"/>
                </a:solidFill>
              </a:rPr>
              <a:t>E</a:t>
            </a:r>
            <a:r>
              <a:rPr sz="3600" spc="-5" dirty="0">
                <a:solidFill>
                  <a:schemeClr val="tx1"/>
                </a:solidFill>
              </a:rPr>
              <a:t>NT</a:t>
            </a:r>
            <a:r>
              <a:rPr lang="en-IN" sz="3600" spc="-5" dirty="0">
                <a:solidFill>
                  <a:schemeClr val="tx1"/>
                </a:solidFill>
              </a:rPr>
              <a:t> </a:t>
            </a:r>
            <a:r>
              <a:rPr lang="en-IN" sz="3600" spc="-10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lang="en-IN" sz="3600" dirty="0">
                <a:solidFill>
                  <a:schemeClr val="tx1"/>
                </a:solidFill>
                <a:latin typeface="Calibri"/>
                <a:cs typeface="Calibri"/>
              </a:rPr>
              <a:t>E</a:t>
            </a:r>
            <a:r>
              <a:rPr lang="en-IN" sz="3600" spc="-5" dirty="0">
                <a:solidFill>
                  <a:schemeClr val="tx1"/>
                </a:solidFill>
                <a:latin typeface="Calibri"/>
                <a:cs typeface="Calibri"/>
              </a:rPr>
              <a:t>C</a:t>
            </a:r>
            <a:r>
              <a:rPr lang="en-IN" sz="36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lang="en-IN" sz="3600" spc="-5" dirty="0">
                <a:solidFill>
                  <a:schemeClr val="tx1"/>
                </a:solidFill>
                <a:latin typeface="Calibri"/>
                <a:cs typeface="Calibri"/>
              </a:rPr>
              <a:t>DS: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52</a:t>
            </a:fld>
            <a:endParaRPr lang="en-IN"/>
          </a:p>
        </p:txBody>
      </p:sp>
      <p:sp>
        <p:nvSpPr>
          <p:cNvPr id="10" name="object 10"/>
          <p:cNvSpPr txBox="1"/>
          <p:nvPr/>
        </p:nvSpPr>
        <p:spPr>
          <a:xfrm>
            <a:off x="339213" y="1556791"/>
            <a:ext cx="7713405" cy="337669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spcBef>
                <a:spcPts val="800"/>
              </a:spcBef>
              <a:buFont typeface="Arial" pitchFamily="34" charset="0"/>
              <a:buChar char="•"/>
            </a:pPr>
            <a:r>
              <a:rPr sz="2800" b="1" spc="-10" dirty="0">
                <a:solidFill>
                  <a:srgbClr val="A40020"/>
                </a:solidFill>
                <a:latin typeface="Calibri"/>
                <a:cs typeface="Calibri"/>
              </a:rPr>
              <a:t>Diagnostic</a:t>
            </a: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A40020"/>
                </a:solidFill>
                <a:latin typeface="Calibri"/>
                <a:cs typeface="Calibri"/>
              </a:rPr>
              <a:t>casts:</a:t>
            </a:r>
            <a:endParaRPr sz="2800" dirty="0">
              <a:latin typeface="Calibri"/>
              <a:cs typeface="Calibri"/>
            </a:endParaRPr>
          </a:p>
          <a:p>
            <a:pPr marL="12700" marR="1673860">
              <a:lnSpc>
                <a:spcPct val="120800"/>
              </a:lnSpc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Helps dentists avoid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a </a:t>
            </a:r>
            <a:r>
              <a:rPr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potential</a:t>
            </a:r>
            <a:r>
              <a:rPr lang="en-US"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 P</a:t>
            </a:r>
            <a:r>
              <a:rPr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roblem</a:t>
            </a:r>
            <a:r>
              <a:rPr lang="en-US"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      </a:t>
            </a:r>
            <a:r>
              <a:rPr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  </a:t>
            </a:r>
            <a:endParaRPr lang="en-US" sz="2800" b="1" spc="-5" dirty="0" smtClean="0">
              <a:solidFill>
                <a:srgbClr val="0A0908"/>
              </a:solidFill>
              <a:latin typeface="Calibri"/>
              <a:cs typeface="Calibri"/>
            </a:endParaRPr>
          </a:p>
          <a:p>
            <a:pPr marL="12700" marR="1673860">
              <a:lnSpc>
                <a:spcPct val="120800"/>
              </a:lnSpc>
            </a:pPr>
            <a:r>
              <a:rPr sz="2800" b="1" spc="-5" dirty="0" smtClean="0">
                <a:solidFill>
                  <a:srgbClr val="0A0908"/>
                </a:solidFill>
                <a:latin typeface="Calibri"/>
                <a:cs typeface="Calibri"/>
              </a:rPr>
              <a:t>Time</a:t>
            </a:r>
            <a:r>
              <a:rPr sz="2800" b="1" spc="-10" dirty="0" smtClean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consuming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spcBef>
                <a:spcPts val="60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Aid in determining the inter ridge space, ridge  relationships, ridge shape and form that cannot be  adequately determined by clinical examination</a:t>
            </a:r>
            <a:r>
              <a:rPr sz="2800" b="1" spc="-45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alone.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00104" y="1458903"/>
            <a:ext cx="3451122" cy="2537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97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19432" y="1700809"/>
            <a:ext cx="10048569" cy="341016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659765" indent="-659765">
              <a:spcBef>
                <a:spcPts val="869"/>
              </a:spcBef>
              <a:buFont typeface="Arial"/>
              <a:buChar char="•"/>
              <a:tabLst>
                <a:tab pos="659765" algn="l"/>
                <a:tab pos="660400" algn="l"/>
              </a:tabLst>
            </a:pPr>
            <a:r>
              <a:rPr sz="2800" b="1" spc="-5" dirty="0">
                <a:solidFill>
                  <a:srgbClr val="1E487C"/>
                </a:solidFill>
                <a:latin typeface="Calibri"/>
                <a:cs typeface="Calibri"/>
              </a:rPr>
              <a:t>Pre extraction</a:t>
            </a:r>
            <a:r>
              <a:rPr sz="2800" b="1" spc="-10" dirty="0">
                <a:solidFill>
                  <a:srgbClr val="1E487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E487C"/>
                </a:solidFill>
                <a:latin typeface="Calibri"/>
                <a:cs typeface="Calibri"/>
              </a:rPr>
              <a:t>records:</a:t>
            </a:r>
            <a:endParaRPr sz="2800" dirty="0">
              <a:latin typeface="Calibri"/>
              <a:cs typeface="Calibri"/>
            </a:endParaRPr>
          </a:p>
          <a:p>
            <a:pPr marL="659765" marR="5080">
              <a:lnSpc>
                <a:spcPct val="101699"/>
              </a:lnSpc>
              <a:spcBef>
                <a:spcPts val="61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Old diagnostic casts: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determining both size, position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&amp; 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arrangement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of</a:t>
            </a:r>
            <a:r>
              <a:rPr sz="2800" b="1" spc="-20" dirty="0">
                <a:solidFill>
                  <a:srgbClr val="0A0908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teeth.</a:t>
            </a:r>
            <a:endParaRPr lang="en-IN" sz="2800" dirty="0">
              <a:latin typeface="Calibri"/>
              <a:cs typeface="Calibri"/>
            </a:endParaRPr>
          </a:p>
          <a:p>
            <a:pPr marL="659765" marR="5080">
              <a:lnSpc>
                <a:spcPct val="101699"/>
              </a:lnSpc>
              <a:spcBef>
                <a:spcPts val="61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Old radiographs: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determining tooth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size 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bony  change.</a:t>
            </a:r>
            <a:endParaRPr lang="en-IN" sz="2800" dirty="0">
              <a:latin typeface="Calibri"/>
              <a:cs typeface="Calibri"/>
            </a:endParaRPr>
          </a:p>
          <a:p>
            <a:pPr marL="659765" marR="5080">
              <a:lnSpc>
                <a:spcPct val="101699"/>
              </a:lnSpc>
              <a:spcBef>
                <a:spcPts val="610"/>
              </a:spcBef>
              <a:buFont typeface="Arial" pitchFamily="34" charset="0"/>
              <a:buChar char="•"/>
            </a:pPr>
            <a:r>
              <a:rPr sz="2800" b="1" spc="-5" dirty="0">
                <a:solidFill>
                  <a:srgbClr val="A40020"/>
                </a:solidFill>
                <a:latin typeface="Calibri"/>
                <a:cs typeface="Calibri"/>
              </a:rPr>
              <a:t>Photographs: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relay information regarding tooth size,  position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display during facial expressions.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Forms an 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effective tool in achieving proper esthetics </a:t>
            </a:r>
            <a:r>
              <a:rPr sz="2800" b="1" dirty="0">
                <a:solidFill>
                  <a:srgbClr val="0A0908"/>
                </a:solidFill>
                <a:latin typeface="Calibri"/>
                <a:cs typeface="Calibri"/>
              </a:rPr>
              <a:t>&amp; </a:t>
            </a:r>
            <a:r>
              <a:rPr sz="2800" b="1" spc="-5" dirty="0">
                <a:solidFill>
                  <a:srgbClr val="0A0908"/>
                </a:solidFill>
                <a:latin typeface="Calibri"/>
                <a:cs typeface="Calibri"/>
              </a:rPr>
              <a:t>patient  satisfaction.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55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235" t="37031" r="8411" b="6250"/>
          <a:stretch>
            <a:fillRect/>
          </a:stretch>
        </p:blipFill>
        <p:spPr bwMode="auto">
          <a:xfrm>
            <a:off x="1524000" y="1412776"/>
            <a:ext cx="914400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6021289"/>
            <a:ext cx="914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IN" spc="-20" dirty="0">
                <a:latin typeface="Constantia"/>
                <a:cs typeface="Constantia"/>
              </a:rPr>
              <a:t>ZARB and BOLENDER,PROSTHODONTIC </a:t>
            </a:r>
            <a:r>
              <a:rPr lang="en-IN" spc="-25" dirty="0">
                <a:latin typeface="Constantia"/>
                <a:cs typeface="Constantia"/>
              </a:rPr>
              <a:t>TREATMENT</a:t>
            </a:r>
            <a:r>
              <a:rPr lang="en-IN" spc="-150" dirty="0">
                <a:latin typeface="Constantia"/>
                <a:cs typeface="Constantia"/>
              </a:rPr>
              <a:t> </a:t>
            </a:r>
            <a:r>
              <a:rPr lang="en-IN" spc="-30" dirty="0">
                <a:latin typeface="Constantia"/>
                <a:cs typeface="Constantia"/>
              </a:rPr>
              <a:t>FOR  </a:t>
            </a:r>
            <a:r>
              <a:rPr lang="en-IN" spc="-15" dirty="0">
                <a:latin typeface="Constantia"/>
                <a:cs typeface="Constantia"/>
              </a:rPr>
              <a:t>EDENTULOUS </a:t>
            </a:r>
            <a:r>
              <a:rPr lang="en-IN" spc="-50" dirty="0">
                <a:latin typeface="Constantia"/>
                <a:cs typeface="Constantia"/>
              </a:rPr>
              <a:t>PATIENTS -  </a:t>
            </a:r>
            <a:r>
              <a:rPr lang="en-IN" spc="10" dirty="0">
                <a:latin typeface="Constantia"/>
                <a:cs typeface="Constantia"/>
              </a:rPr>
              <a:t>13</a:t>
            </a:r>
            <a:r>
              <a:rPr lang="en-IN" spc="15" baseline="25525" dirty="0">
                <a:latin typeface="Constantia"/>
                <a:cs typeface="Constantia"/>
              </a:rPr>
              <a:t>TH </a:t>
            </a:r>
            <a:r>
              <a:rPr lang="en-IN" spc="-5" dirty="0">
                <a:latin typeface="Constantia"/>
                <a:cs typeface="Constantia"/>
              </a:rPr>
              <a:t>EDITION</a:t>
            </a:r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3006"/>
          </a:xfrm>
        </p:spPr>
        <p:txBody>
          <a:bodyPr>
            <a:normAutofit fontScale="90000"/>
          </a:bodyPr>
          <a:lstStyle/>
          <a:p>
            <a:r>
              <a:rPr lang="en-IN" sz="4800" dirty="0">
                <a:latin typeface="Calibri" pitchFamily="34" charset="0"/>
                <a:cs typeface="Calibri" pitchFamily="34" charset="0"/>
              </a:rPr>
              <a:t>TREATMENT PLAN</a:t>
            </a:r>
          </a:p>
        </p:txBody>
      </p:sp>
    </p:spTree>
    <p:extLst>
      <p:ext uri="{BB962C8B-B14F-4D97-AF65-F5344CB8AC3E}">
        <p14:creationId xmlns:p14="http://schemas.microsoft.com/office/powerpoint/2010/main" val="3072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1544" y="188640"/>
            <a:ext cx="4464496" cy="482600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0754" algn="l"/>
              </a:tabLst>
            </a:pPr>
            <a:r>
              <a:rPr sz="3000" dirty="0">
                <a:solidFill>
                  <a:srgbClr val="FFFF00"/>
                </a:solidFill>
              </a:rPr>
              <a:t>W</a:t>
            </a:r>
            <a:r>
              <a:rPr sz="3000" spc="5" dirty="0">
                <a:solidFill>
                  <a:srgbClr val="FFFF00"/>
                </a:solidFill>
              </a:rPr>
              <a:t>H</a:t>
            </a:r>
            <a:r>
              <a:rPr sz="3000" dirty="0">
                <a:solidFill>
                  <a:srgbClr val="FFFF00"/>
                </a:solidFill>
              </a:rPr>
              <a:t>Y</a:t>
            </a:r>
            <a:r>
              <a:rPr sz="3000" spc="-114" dirty="0">
                <a:solidFill>
                  <a:srgbClr val="FFFF00"/>
                </a:solidFill>
              </a:rPr>
              <a:t> </a:t>
            </a:r>
            <a:r>
              <a:rPr sz="3000" dirty="0">
                <a:solidFill>
                  <a:srgbClr val="FFFF00"/>
                </a:solidFill>
              </a:rPr>
              <a:t>T</a:t>
            </a:r>
            <a:r>
              <a:rPr sz="3000" spc="5" dirty="0">
                <a:solidFill>
                  <a:srgbClr val="FFFF00"/>
                </a:solidFill>
              </a:rPr>
              <a:t>R</a:t>
            </a:r>
            <a:r>
              <a:rPr sz="3000" dirty="0">
                <a:solidFill>
                  <a:srgbClr val="FFFF00"/>
                </a:solidFill>
              </a:rPr>
              <a:t>E</a:t>
            </a:r>
            <a:r>
              <a:rPr sz="3000" spc="-225" dirty="0">
                <a:solidFill>
                  <a:srgbClr val="FFFF00"/>
                </a:solidFill>
              </a:rPr>
              <a:t>A</a:t>
            </a:r>
            <a:r>
              <a:rPr sz="3000" dirty="0">
                <a:solidFill>
                  <a:srgbClr val="FFFF00"/>
                </a:solidFill>
              </a:rPr>
              <a:t>TME</a:t>
            </a:r>
            <a:r>
              <a:rPr sz="3000" spc="10" dirty="0">
                <a:solidFill>
                  <a:srgbClr val="FFFF00"/>
                </a:solidFill>
              </a:rPr>
              <a:t>N</a:t>
            </a:r>
            <a:r>
              <a:rPr sz="3000" dirty="0">
                <a:solidFill>
                  <a:srgbClr val="FFFF00"/>
                </a:solidFill>
              </a:rPr>
              <a:t>T</a:t>
            </a:r>
            <a:r>
              <a:rPr lang="en-IN" sz="3000" dirty="0">
                <a:solidFill>
                  <a:srgbClr val="FFFF00"/>
                </a:solidFill>
              </a:rPr>
              <a:t> </a:t>
            </a:r>
            <a:r>
              <a:rPr sz="3000" spc="5" dirty="0">
                <a:solidFill>
                  <a:srgbClr val="FFFF00"/>
                </a:solidFill>
              </a:rPr>
              <a:t>P</a:t>
            </a:r>
            <a:r>
              <a:rPr sz="3000" spc="-5" dirty="0">
                <a:solidFill>
                  <a:srgbClr val="FFFF00"/>
                </a:solidFill>
              </a:rPr>
              <a:t>LA</a:t>
            </a:r>
            <a:r>
              <a:rPr sz="3000" dirty="0">
                <a:solidFill>
                  <a:srgbClr val="FFFF00"/>
                </a:solidFill>
              </a:rPr>
              <a:t>N</a:t>
            </a:r>
            <a:r>
              <a:rPr sz="3000" spc="-5" dirty="0">
                <a:solidFill>
                  <a:srgbClr val="FFFF00"/>
                </a:solidFill>
              </a:rPr>
              <a:t>?</a:t>
            </a:r>
            <a:endParaRPr sz="3000" dirty="0">
              <a:solidFill>
                <a:srgbClr val="FFFF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55</a:t>
            </a:fld>
            <a:endParaRPr lang="en-IN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91544" y="908721"/>
          <a:ext cx="2590800" cy="21945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20" dirty="0"/>
                        <a:t>Treatment </a:t>
                      </a:r>
                      <a:r>
                        <a:rPr sz="1800" dirty="0"/>
                        <a:t>Plans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10" dirty="0"/>
                        <a:t>Addresses </a:t>
                      </a:r>
                      <a:r>
                        <a:rPr sz="1800" spc="-5" dirty="0"/>
                        <a:t>patient</a:t>
                      </a:r>
                      <a:r>
                        <a:rPr sz="1800" spc="5" dirty="0"/>
                        <a:t> </a:t>
                      </a:r>
                      <a:r>
                        <a:rPr sz="1800" spc="-5" dirty="0"/>
                        <a:t>needs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/>
                        <a:t>Lists specific</a:t>
                      </a:r>
                      <a:r>
                        <a:rPr sz="1800" spc="-20" dirty="0"/>
                        <a:t> </a:t>
                      </a:r>
                      <a:r>
                        <a:rPr sz="1800" spc="-5" dirty="0"/>
                        <a:t>treatment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/>
                        <a:t>Specific </a:t>
                      </a:r>
                      <a:r>
                        <a:rPr sz="1800" dirty="0"/>
                        <a:t>logical</a:t>
                      </a:r>
                      <a:r>
                        <a:rPr sz="1800" spc="-25" dirty="0"/>
                        <a:t> </a:t>
                      </a:r>
                      <a:r>
                        <a:rPr sz="1800" spc="-5" dirty="0"/>
                        <a:t>sequence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392144" y="1052737"/>
          <a:ext cx="2438400" cy="185940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/>
                        <a:t>Informed</a:t>
                      </a:r>
                      <a:r>
                        <a:rPr sz="2000" spc="-35" dirty="0"/>
                        <a:t> </a:t>
                      </a:r>
                      <a:r>
                        <a:rPr sz="2000" dirty="0"/>
                        <a:t>consent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20" dirty="0"/>
                        <a:t>Treatment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52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10" dirty="0"/>
                        <a:t>Time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dirty="0"/>
                        <a:t>Fees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223792" y="4358992"/>
            <a:ext cx="45719" cy="2022336"/>
          </a:xfrm>
          <a:custGeom>
            <a:avLst/>
            <a:gdLst/>
            <a:ahLst/>
            <a:cxnLst/>
            <a:rect l="l" t="t" r="r" b="b"/>
            <a:pathLst>
              <a:path h="2141220">
                <a:moveTo>
                  <a:pt x="0" y="0"/>
                </a:moveTo>
                <a:lnTo>
                  <a:pt x="0" y="21409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 flipH="1">
            <a:off x="1883914" y="4358992"/>
            <a:ext cx="45719" cy="2022336"/>
          </a:xfrm>
          <a:custGeom>
            <a:avLst/>
            <a:gdLst/>
            <a:ahLst/>
            <a:cxnLst/>
            <a:rect l="l" t="t" r="r" b="b"/>
            <a:pathLst>
              <a:path h="2141220">
                <a:moveTo>
                  <a:pt x="0" y="0"/>
                </a:moveTo>
                <a:lnTo>
                  <a:pt x="0" y="214090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15345" y="4373343"/>
            <a:ext cx="2308448" cy="63769"/>
          </a:xfrm>
          <a:custGeom>
            <a:avLst/>
            <a:gdLst/>
            <a:ahLst/>
            <a:cxnLst/>
            <a:rect l="l" t="t" r="r" b="b"/>
            <a:pathLst>
              <a:path w="2776855">
                <a:moveTo>
                  <a:pt x="0" y="0"/>
                </a:moveTo>
                <a:lnTo>
                  <a:pt x="277653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5345" y="6381328"/>
            <a:ext cx="2308448" cy="45719"/>
          </a:xfrm>
          <a:custGeom>
            <a:avLst/>
            <a:gdLst/>
            <a:ahLst/>
            <a:cxnLst/>
            <a:rect l="l" t="t" r="r" b="b"/>
            <a:pathLst>
              <a:path w="2776855">
                <a:moveTo>
                  <a:pt x="0" y="0"/>
                </a:moveTo>
                <a:lnTo>
                  <a:pt x="2776537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3920" y="4344071"/>
            <a:ext cx="2310765" cy="20021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67945" rIns="0" bIns="0" rtlCol="0">
            <a:spAutoFit/>
          </a:bodyPr>
          <a:lstStyle/>
          <a:p>
            <a:pPr marL="76835">
              <a:spcBef>
                <a:spcPts val="535"/>
              </a:spcBef>
            </a:pPr>
            <a:r>
              <a:rPr b="1" u="heavy" spc="-5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Enables dentist </a:t>
            </a:r>
            <a:r>
              <a:rPr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to</a:t>
            </a:r>
            <a:endParaRPr dirty="0">
              <a:latin typeface="Times New Roman"/>
              <a:cs typeface="Times New Roman"/>
            </a:endParaRPr>
          </a:p>
          <a:p>
            <a:pPr marL="76835">
              <a:spcBef>
                <a:spcPts val="434"/>
              </a:spcBef>
            </a:pPr>
            <a:r>
              <a:rPr b="1" u="heavy" dirty="0">
                <a:solidFill>
                  <a:srgbClr val="A40020"/>
                </a:solidFill>
                <a:uFill>
                  <a:solidFill>
                    <a:srgbClr val="A40020"/>
                  </a:solidFill>
                </a:uFill>
                <a:latin typeface="Times New Roman"/>
                <a:cs typeface="Times New Roman"/>
              </a:rPr>
              <a:t>Estimate</a:t>
            </a:r>
            <a:endParaRPr dirty="0">
              <a:latin typeface="Times New Roman"/>
              <a:cs typeface="Times New Roman"/>
            </a:endParaRPr>
          </a:p>
          <a:p>
            <a:pPr marL="137795" indent="-61594">
              <a:spcBef>
                <a:spcPts val="434"/>
              </a:spcBef>
              <a:buClr>
                <a:srgbClr val="A40020"/>
              </a:buClr>
              <a:buSzPct val="69444"/>
              <a:buFont typeface="Arial"/>
              <a:buChar char="•"/>
              <a:tabLst>
                <a:tab pos="138430" algn="l"/>
              </a:tabLst>
            </a:pPr>
            <a:r>
              <a:rPr b="1" dirty="0">
                <a:solidFill>
                  <a:srgbClr val="0A0909"/>
                </a:solidFill>
                <a:latin typeface="Times New Roman"/>
                <a:cs typeface="Times New Roman"/>
              </a:rPr>
              <a:t>Operating</a:t>
            </a:r>
            <a:r>
              <a:rPr b="1" spc="-20" dirty="0">
                <a:solidFill>
                  <a:srgbClr val="0A09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A0909"/>
                </a:solidFill>
                <a:latin typeface="Times New Roman"/>
                <a:cs typeface="Times New Roman"/>
              </a:rPr>
              <a:t>time</a:t>
            </a:r>
            <a:endParaRPr dirty="0">
              <a:latin typeface="Times New Roman"/>
              <a:cs typeface="Times New Roman"/>
            </a:endParaRPr>
          </a:p>
          <a:p>
            <a:pPr marL="137795" indent="-61594">
              <a:spcBef>
                <a:spcPts val="430"/>
              </a:spcBef>
              <a:buClr>
                <a:srgbClr val="A40020"/>
              </a:buClr>
              <a:buSzPct val="69444"/>
              <a:buFont typeface="Arial"/>
              <a:buChar char="•"/>
              <a:tabLst>
                <a:tab pos="138430" algn="l"/>
              </a:tabLst>
            </a:pPr>
            <a:r>
              <a:rPr b="1" spc="-5" dirty="0">
                <a:solidFill>
                  <a:srgbClr val="0A0909"/>
                </a:solidFill>
                <a:latin typeface="Times New Roman"/>
                <a:cs typeface="Times New Roman"/>
              </a:rPr>
              <a:t>Laboratory</a:t>
            </a:r>
            <a:r>
              <a:rPr b="1" spc="-10" dirty="0">
                <a:solidFill>
                  <a:srgbClr val="0A09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A0909"/>
                </a:solidFill>
                <a:latin typeface="Times New Roman"/>
                <a:cs typeface="Times New Roman"/>
              </a:rPr>
              <a:t>time</a:t>
            </a:r>
            <a:endParaRPr dirty="0">
              <a:latin typeface="Times New Roman"/>
              <a:cs typeface="Times New Roman"/>
            </a:endParaRPr>
          </a:p>
          <a:p>
            <a:pPr marL="137795" indent="-61594">
              <a:spcBef>
                <a:spcPts val="430"/>
              </a:spcBef>
              <a:buClr>
                <a:srgbClr val="A40020"/>
              </a:buClr>
              <a:buSzPct val="69444"/>
              <a:buFont typeface="Arial"/>
              <a:buChar char="•"/>
              <a:tabLst>
                <a:tab pos="138430" algn="l"/>
              </a:tabLst>
            </a:pPr>
            <a:r>
              <a:rPr b="1" spc="-5" dirty="0">
                <a:solidFill>
                  <a:srgbClr val="0A0909"/>
                </a:solidFill>
                <a:latin typeface="Times New Roman"/>
                <a:cs typeface="Times New Roman"/>
              </a:rPr>
              <a:t>Calender</a:t>
            </a:r>
            <a:r>
              <a:rPr b="1" spc="-40" dirty="0">
                <a:solidFill>
                  <a:srgbClr val="0A090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A0909"/>
                </a:solidFill>
                <a:latin typeface="Times New Roman"/>
                <a:cs typeface="Times New Roman"/>
              </a:rPr>
              <a:t>time</a:t>
            </a:r>
            <a:endParaRPr dirty="0">
              <a:latin typeface="Times New Roman"/>
              <a:cs typeface="Times New Roman"/>
            </a:endParaRPr>
          </a:p>
          <a:p>
            <a:pPr marL="137795" indent="-61594">
              <a:spcBef>
                <a:spcPts val="434"/>
              </a:spcBef>
              <a:buClr>
                <a:srgbClr val="A40020"/>
              </a:buClr>
              <a:buSzPct val="69444"/>
              <a:buFont typeface="Arial"/>
              <a:buChar char="•"/>
              <a:tabLst>
                <a:tab pos="138430" algn="l"/>
              </a:tabLst>
            </a:pPr>
            <a:r>
              <a:rPr b="1" spc="-5" dirty="0">
                <a:solidFill>
                  <a:srgbClr val="0A0909"/>
                </a:solidFill>
                <a:latin typeface="Times New Roman"/>
                <a:cs typeface="Times New Roman"/>
              </a:rPr>
              <a:t>Fees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49793" y="1556792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>
                <a:moveTo>
                  <a:pt x="2019300" y="0"/>
                </a:moveTo>
                <a:lnTo>
                  <a:pt x="2019300" y="209550"/>
                </a:lnTo>
                <a:lnTo>
                  <a:pt x="0" y="209550"/>
                </a:lnTo>
                <a:lnTo>
                  <a:pt x="0" y="628650"/>
                </a:lnTo>
                <a:lnTo>
                  <a:pt x="2019300" y="628650"/>
                </a:lnTo>
                <a:lnTo>
                  <a:pt x="2019300" y="838200"/>
                </a:lnTo>
                <a:lnTo>
                  <a:pt x="2438400" y="419100"/>
                </a:lnTo>
                <a:lnTo>
                  <a:pt x="20193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9793" y="1556792"/>
            <a:ext cx="2438400" cy="838200"/>
          </a:xfrm>
          <a:custGeom>
            <a:avLst/>
            <a:gdLst/>
            <a:ahLst/>
            <a:cxnLst/>
            <a:rect l="l" t="t" r="r" b="b"/>
            <a:pathLst>
              <a:path w="2438400" h="838200">
                <a:moveTo>
                  <a:pt x="0" y="209550"/>
                </a:moveTo>
                <a:lnTo>
                  <a:pt x="2019300" y="209550"/>
                </a:lnTo>
                <a:lnTo>
                  <a:pt x="2019300" y="0"/>
                </a:lnTo>
                <a:lnTo>
                  <a:pt x="2438400" y="419100"/>
                </a:lnTo>
                <a:lnTo>
                  <a:pt x="2019300" y="838200"/>
                </a:lnTo>
                <a:lnTo>
                  <a:pt x="2019300" y="628650"/>
                </a:lnTo>
                <a:lnTo>
                  <a:pt x="0" y="628650"/>
                </a:lnTo>
                <a:lnTo>
                  <a:pt x="0" y="209550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31734" y="1844824"/>
            <a:ext cx="166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Enables patient</a:t>
            </a:r>
            <a:r>
              <a:rPr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69193" y="4886170"/>
            <a:ext cx="1981200" cy="879087"/>
          </a:xfrm>
          <a:prstGeom prst="rect">
            <a:avLst/>
          </a:prstGeom>
          <a:solidFill>
            <a:srgbClr val="00B0F0"/>
          </a:solidFill>
          <a:ln w="32003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spcBef>
                <a:spcPts val="315"/>
              </a:spcBef>
            </a:pPr>
            <a:r>
              <a:rPr b="1" u="heavy" spc="-10" dirty="0">
                <a:solidFill>
                  <a:srgbClr val="85200F"/>
                </a:solidFill>
                <a:uFill>
                  <a:solidFill>
                    <a:srgbClr val="85200F"/>
                  </a:solidFill>
                </a:uFill>
                <a:latin typeface="Arial"/>
                <a:cs typeface="Arial"/>
              </a:rPr>
              <a:t>Delivered</a:t>
            </a:r>
            <a:r>
              <a:rPr b="1" u="heavy" spc="30" dirty="0">
                <a:solidFill>
                  <a:srgbClr val="85200F"/>
                </a:solidFill>
                <a:uFill>
                  <a:solidFill>
                    <a:srgbClr val="85200F"/>
                  </a:solidFill>
                </a:uFill>
                <a:latin typeface="Arial"/>
                <a:cs typeface="Arial"/>
              </a:rPr>
              <a:t> </a:t>
            </a:r>
            <a:r>
              <a:rPr b="1" u="heavy" spc="-5" dirty="0">
                <a:solidFill>
                  <a:srgbClr val="85200F"/>
                </a:solidFill>
                <a:uFill>
                  <a:solidFill>
                    <a:srgbClr val="85200F"/>
                  </a:solidFill>
                </a:uFill>
                <a:latin typeface="Arial"/>
                <a:cs typeface="Arial"/>
              </a:rPr>
              <a:t>care</a:t>
            </a:r>
            <a:endParaRPr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72085" indent="-81280">
              <a:buSzPct val="94444"/>
              <a:buChar char="•"/>
              <a:tabLst>
                <a:tab pos="172720" algn="l"/>
              </a:tabLst>
            </a:pPr>
            <a:r>
              <a:rPr spc="-5" dirty="0">
                <a:latin typeface="Arial"/>
                <a:cs typeface="Arial"/>
              </a:rPr>
              <a:t>Patient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specific</a:t>
            </a:r>
            <a:endParaRPr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45393" y="3362169"/>
            <a:ext cx="1828800" cy="1371600"/>
          </a:xfrm>
          <a:custGeom>
            <a:avLst/>
            <a:gdLst/>
            <a:ahLst/>
            <a:cxnLst/>
            <a:rect l="l" t="t" r="r" b="b"/>
            <a:pathLst>
              <a:path w="1828800" h="1371600">
                <a:moveTo>
                  <a:pt x="1828799" y="685800"/>
                </a:moveTo>
                <a:lnTo>
                  <a:pt x="0" y="685800"/>
                </a:lnTo>
                <a:lnTo>
                  <a:pt x="914399" y="1371600"/>
                </a:lnTo>
                <a:lnTo>
                  <a:pt x="1828799" y="685800"/>
                </a:lnTo>
                <a:close/>
              </a:path>
              <a:path w="1828800" h="1371600">
                <a:moveTo>
                  <a:pt x="1371599" y="0"/>
                </a:moveTo>
                <a:lnTo>
                  <a:pt x="457199" y="0"/>
                </a:lnTo>
                <a:lnTo>
                  <a:pt x="457199" y="685800"/>
                </a:lnTo>
                <a:lnTo>
                  <a:pt x="1371599" y="685800"/>
                </a:lnTo>
                <a:lnTo>
                  <a:pt x="1371599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393" y="3362169"/>
            <a:ext cx="1828800" cy="1371600"/>
          </a:xfrm>
          <a:custGeom>
            <a:avLst/>
            <a:gdLst/>
            <a:ahLst/>
            <a:cxnLst/>
            <a:rect l="l" t="t" r="r" b="b"/>
            <a:pathLst>
              <a:path w="1828800" h="1371600">
                <a:moveTo>
                  <a:pt x="0" y="685800"/>
                </a:moveTo>
                <a:lnTo>
                  <a:pt x="457199" y="685800"/>
                </a:lnTo>
                <a:lnTo>
                  <a:pt x="457199" y="0"/>
                </a:lnTo>
                <a:lnTo>
                  <a:pt x="1371599" y="0"/>
                </a:lnTo>
                <a:lnTo>
                  <a:pt x="1371599" y="685800"/>
                </a:lnTo>
                <a:lnTo>
                  <a:pt x="1828799" y="685800"/>
                </a:lnTo>
                <a:lnTo>
                  <a:pt x="914399" y="137160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215878" y="3581576"/>
            <a:ext cx="687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Patient</a:t>
            </a:r>
            <a:endParaRPr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re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25993" y="5038569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2057400" y="0"/>
                </a:moveTo>
                <a:lnTo>
                  <a:pt x="2057400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2057400" y="571500"/>
                </a:lnTo>
                <a:lnTo>
                  <a:pt x="2057400" y="762000"/>
                </a:lnTo>
                <a:lnTo>
                  <a:pt x="2438400" y="381000"/>
                </a:lnTo>
                <a:lnTo>
                  <a:pt x="20574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25993" y="5038569"/>
            <a:ext cx="2438400" cy="762000"/>
          </a:xfrm>
          <a:custGeom>
            <a:avLst/>
            <a:gdLst/>
            <a:ahLst/>
            <a:cxnLst/>
            <a:rect l="l" t="t" r="r" b="b"/>
            <a:pathLst>
              <a:path w="2438400" h="762000">
                <a:moveTo>
                  <a:pt x="0" y="190500"/>
                </a:moveTo>
                <a:lnTo>
                  <a:pt x="2057400" y="190500"/>
                </a:lnTo>
                <a:lnTo>
                  <a:pt x="2057400" y="0"/>
                </a:lnTo>
                <a:lnTo>
                  <a:pt x="2438400" y="381000"/>
                </a:lnTo>
                <a:lnTo>
                  <a:pt x="2057400" y="762000"/>
                </a:lnTo>
                <a:lnTo>
                  <a:pt x="2057400" y="571500"/>
                </a:lnTo>
                <a:lnTo>
                  <a:pt x="0" y="571500"/>
                </a:lnTo>
                <a:lnTo>
                  <a:pt x="0" y="190500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14615" y="5262546"/>
            <a:ext cx="1468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Dentist</a:t>
            </a:r>
            <a:r>
              <a:rPr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delivers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11394" y="3209769"/>
            <a:ext cx="1828800" cy="1143000"/>
          </a:xfrm>
          <a:custGeom>
            <a:avLst/>
            <a:gdLst/>
            <a:ahLst/>
            <a:cxnLst/>
            <a:rect l="l" t="t" r="r" b="b"/>
            <a:pathLst>
              <a:path w="1828800" h="1143000">
                <a:moveTo>
                  <a:pt x="1828800" y="571500"/>
                </a:moveTo>
                <a:lnTo>
                  <a:pt x="0" y="571500"/>
                </a:lnTo>
                <a:lnTo>
                  <a:pt x="914400" y="1143000"/>
                </a:lnTo>
                <a:lnTo>
                  <a:pt x="1828800" y="571500"/>
                </a:lnTo>
                <a:close/>
              </a:path>
              <a:path w="1828800" h="1143000">
                <a:moveTo>
                  <a:pt x="1371600" y="0"/>
                </a:moveTo>
                <a:lnTo>
                  <a:pt x="457200" y="0"/>
                </a:lnTo>
                <a:lnTo>
                  <a:pt x="457200" y="571500"/>
                </a:lnTo>
                <a:lnTo>
                  <a:pt x="1371600" y="571500"/>
                </a:lnTo>
                <a:lnTo>
                  <a:pt x="137160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1394" y="3209769"/>
            <a:ext cx="1828800" cy="1143000"/>
          </a:xfrm>
          <a:custGeom>
            <a:avLst/>
            <a:gdLst/>
            <a:ahLst/>
            <a:cxnLst/>
            <a:rect l="l" t="t" r="r" b="b"/>
            <a:pathLst>
              <a:path w="1828800" h="1143000">
                <a:moveTo>
                  <a:pt x="0" y="571500"/>
                </a:moveTo>
                <a:lnTo>
                  <a:pt x="457200" y="571500"/>
                </a:lnTo>
                <a:lnTo>
                  <a:pt x="457200" y="0"/>
                </a:lnTo>
                <a:lnTo>
                  <a:pt x="1371600" y="0"/>
                </a:lnTo>
                <a:lnTo>
                  <a:pt x="1371600" y="571500"/>
                </a:lnTo>
                <a:lnTo>
                  <a:pt x="1828800" y="571500"/>
                </a:lnTo>
                <a:lnTo>
                  <a:pt x="914400" y="1143000"/>
                </a:lnTo>
                <a:lnTo>
                  <a:pt x="0" y="571500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48985" y="3206722"/>
            <a:ext cx="751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 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dentist  to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IN" spc="-20" dirty="0">
                <a:latin typeface="Calibri" pitchFamily="34" charset="0"/>
                <a:cs typeface="Calibri" pitchFamily="34" charset="0"/>
              </a:rPr>
              <a:t>ZARB and BOLENDER,PROSTHODONTIC </a:t>
            </a:r>
            <a:r>
              <a:rPr lang="en-IN" spc="-25" dirty="0">
                <a:latin typeface="Calibri" pitchFamily="34" charset="0"/>
                <a:cs typeface="Calibri" pitchFamily="34" charset="0"/>
              </a:rPr>
              <a:t>TREATMENT</a:t>
            </a:r>
            <a:r>
              <a:rPr lang="en-IN" spc="-15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pc="-30" dirty="0">
                <a:latin typeface="Calibri" pitchFamily="34" charset="0"/>
                <a:cs typeface="Calibri" pitchFamily="34" charset="0"/>
              </a:rPr>
              <a:t>FOR  </a:t>
            </a:r>
            <a:r>
              <a:rPr lang="en-IN" spc="-15" dirty="0">
                <a:latin typeface="Calibri" pitchFamily="34" charset="0"/>
                <a:cs typeface="Calibri" pitchFamily="34" charset="0"/>
              </a:rPr>
              <a:t>EDENTULOUS </a:t>
            </a:r>
            <a:r>
              <a:rPr lang="en-IN" spc="-50" dirty="0">
                <a:latin typeface="Calibri" pitchFamily="34" charset="0"/>
                <a:cs typeface="Calibri" pitchFamily="34" charset="0"/>
              </a:rPr>
              <a:t>PATIENTS -  </a:t>
            </a:r>
            <a:r>
              <a:rPr lang="en-IN" spc="10" dirty="0">
                <a:latin typeface="Calibri" pitchFamily="34" charset="0"/>
                <a:cs typeface="Calibri" pitchFamily="34" charset="0"/>
              </a:rPr>
              <a:t>13</a:t>
            </a:r>
            <a:r>
              <a:rPr lang="en-IN" spc="15" baseline="25525" dirty="0">
                <a:latin typeface="Calibri" pitchFamily="34" charset="0"/>
                <a:cs typeface="Calibri" pitchFamily="34" charset="0"/>
              </a:rPr>
              <a:t>TH </a:t>
            </a:r>
            <a:r>
              <a:rPr lang="en-IN" spc="-5" dirty="0">
                <a:latin typeface="Calibri" pitchFamily="34" charset="0"/>
                <a:cs typeface="Calibri" pitchFamily="34" charset="0"/>
              </a:rPr>
              <a:t>EDITION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459" y="1498600"/>
            <a:ext cx="9135828" cy="341644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5600" marR="144145" indent="-342900">
              <a:lnSpc>
                <a:spcPct val="101400"/>
              </a:lnSpc>
              <a:spcBef>
                <a:spcPts val="6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400" b="1" spc="-5" dirty="0">
                <a:cs typeface="Calibri"/>
              </a:rPr>
              <a:t>Treatment planning determines the patients problems  by way of </a:t>
            </a:r>
            <a:r>
              <a:rPr sz="2400" b="1" dirty="0">
                <a:cs typeface="Calibri"/>
              </a:rPr>
              <a:t>a </a:t>
            </a:r>
            <a:r>
              <a:rPr sz="2400" b="1" spc="-5" dirty="0">
                <a:cs typeface="Calibri"/>
              </a:rPr>
              <a:t>thorough </a:t>
            </a:r>
            <a:r>
              <a:rPr sz="2400" b="1" dirty="0">
                <a:cs typeface="Calibri"/>
              </a:rPr>
              <a:t>case </a:t>
            </a:r>
            <a:r>
              <a:rPr sz="2400" b="1" spc="-5" dirty="0">
                <a:cs typeface="Calibri"/>
              </a:rPr>
              <a:t>history </a:t>
            </a:r>
            <a:r>
              <a:rPr sz="2400" b="1" dirty="0">
                <a:cs typeface="Calibri"/>
              </a:rPr>
              <a:t>as </a:t>
            </a:r>
            <a:r>
              <a:rPr sz="2400" b="1" spc="-5" dirty="0">
                <a:cs typeface="Calibri"/>
              </a:rPr>
              <a:t>previously  </a:t>
            </a:r>
            <a:r>
              <a:rPr sz="2400" b="1" spc="-5" dirty="0" smtClean="0">
                <a:cs typeface="Calibri"/>
              </a:rPr>
              <a:t>described</a:t>
            </a:r>
            <a:endParaRPr lang="en-US" sz="2400" b="1" spc="-5" dirty="0" smtClean="0">
              <a:cs typeface="Calibri"/>
            </a:endParaRPr>
          </a:p>
          <a:p>
            <a:pPr marL="12700" marR="144145">
              <a:lnSpc>
                <a:spcPct val="101400"/>
              </a:lnSpc>
              <a:spcBef>
                <a:spcPts val="60"/>
              </a:spcBef>
              <a:tabLst>
                <a:tab pos="354965" algn="l"/>
                <a:tab pos="355600" algn="l"/>
              </a:tabLst>
            </a:pPr>
            <a:endParaRPr lang="en-US" sz="2400" dirty="0">
              <a:cs typeface="Calibri"/>
            </a:endParaRPr>
          </a:p>
          <a:p>
            <a:pPr marL="355600" marR="144145" indent="-342900">
              <a:lnSpc>
                <a:spcPct val="101400"/>
              </a:lnSpc>
              <a:spcBef>
                <a:spcPts val="6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400" b="1" spc="-5" dirty="0" smtClean="0">
                <a:cs typeface="Calibri"/>
              </a:rPr>
              <a:t>Thus </a:t>
            </a:r>
            <a:r>
              <a:rPr sz="2400" b="1" spc="-5" dirty="0">
                <a:cs typeface="Calibri"/>
              </a:rPr>
              <a:t>making selection </a:t>
            </a:r>
            <a:r>
              <a:rPr sz="2400" b="1" dirty="0">
                <a:cs typeface="Calibri"/>
              </a:rPr>
              <a:t>of </a:t>
            </a:r>
            <a:r>
              <a:rPr sz="2400" b="1" spc="-5" dirty="0">
                <a:cs typeface="Calibri"/>
              </a:rPr>
              <a:t>the treatment option that is  </a:t>
            </a:r>
            <a:r>
              <a:rPr sz="2400" b="1" dirty="0">
                <a:cs typeface="Calibri"/>
              </a:rPr>
              <a:t>most </a:t>
            </a:r>
            <a:r>
              <a:rPr sz="2400" b="1" spc="-5" dirty="0">
                <a:cs typeface="Calibri"/>
              </a:rPr>
              <a:t>ideally indicated for the particular </a:t>
            </a:r>
            <a:r>
              <a:rPr sz="2400" b="1" dirty="0">
                <a:cs typeface="Calibri"/>
              </a:rPr>
              <a:t>case at</a:t>
            </a:r>
            <a:r>
              <a:rPr sz="2400" b="1" spc="-100" dirty="0">
                <a:cs typeface="Calibri"/>
              </a:rPr>
              <a:t> </a:t>
            </a:r>
            <a:r>
              <a:rPr sz="2400" b="1" spc="-5" dirty="0">
                <a:cs typeface="Calibri"/>
              </a:rPr>
              <a:t>hand</a:t>
            </a:r>
            <a:r>
              <a:rPr sz="2400" b="1" spc="-5" dirty="0" smtClean="0">
                <a:cs typeface="Calibri"/>
              </a:rPr>
              <a:t>.</a:t>
            </a:r>
            <a:endParaRPr lang="en-US" sz="2400" b="1" spc="-5" dirty="0" smtClean="0">
              <a:cs typeface="Calibri"/>
            </a:endParaRPr>
          </a:p>
          <a:p>
            <a:pPr marL="12700" marR="144145">
              <a:lnSpc>
                <a:spcPct val="101400"/>
              </a:lnSpc>
              <a:spcBef>
                <a:spcPts val="60"/>
              </a:spcBef>
              <a:tabLst>
                <a:tab pos="354965" algn="l"/>
                <a:tab pos="355600" algn="l"/>
              </a:tabLst>
            </a:pPr>
            <a:endParaRPr lang="en-US" sz="2400" dirty="0">
              <a:cs typeface="Calibri"/>
            </a:endParaRPr>
          </a:p>
          <a:p>
            <a:pPr marL="355600" marR="144145" indent="-342900">
              <a:lnSpc>
                <a:spcPct val="101400"/>
              </a:lnSpc>
              <a:spcBef>
                <a:spcPts val="60"/>
              </a:spcBef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400" spc="187" baseline="-3858" dirty="0" smtClean="0">
                <a:cs typeface="Times New Roman"/>
              </a:rPr>
              <a:t> </a:t>
            </a:r>
            <a:r>
              <a:rPr sz="2400" b="1" spc="-5" dirty="0">
                <a:cs typeface="Calibri"/>
              </a:rPr>
              <a:t>By placing </a:t>
            </a:r>
            <a:r>
              <a:rPr sz="2400" b="1" dirty="0">
                <a:cs typeface="Calibri"/>
              </a:rPr>
              <a:t>a </a:t>
            </a:r>
            <a:r>
              <a:rPr sz="2400" b="1" spc="-5" dirty="0">
                <a:cs typeface="Calibri"/>
              </a:rPr>
              <a:t>primer </a:t>
            </a:r>
            <a:r>
              <a:rPr sz="2400" b="1" dirty="0">
                <a:cs typeface="Calibri"/>
              </a:rPr>
              <a:t>on </a:t>
            </a:r>
            <a:r>
              <a:rPr sz="2400" b="1" spc="-5" dirty="0">
                <a:cs typeface="Calibri"/>
              </a:rPr>
              <a:t>determining patient problems, it  also places </a:t>
            </a:r>
            <a:r>
              <a:rPr sz="2400" b="1" dirty="0">
                <a:cs typeface="Calibri"/>
              </a:rPr>
              <a:t>a </a:t>
            </a:r>
            <a:r>
              <a:rPr sz="2400" b="1" spc="-5" dirty="0">
                <a:cs typeface="Calibri"/>
              </a:rPr>
              <a:t>primer </a:t>
            </a:r>
            <a:r>
              <a:rPr sz="2400" b="1" dirty="0">
                <a:cs typeface="Calibri"/>
              </a:rPr>
              <a:t>on </a:t>
            </a:r>
            <a:r>
              <a:rPr sz="2400" b="1" spc="-5" dirty="0">
                <a:cs typeface="Calibri"/>
              </a:rPr>
              <a:t>the various treatment options  that are best suited for those particular</a:t>
            </a:r>
            <a:r>
              <a:rPr sz="2400" b="1" spc="-40" dirty="0">
                <a:cs typeface="Calibri"/>
              </a:rPr>
              <a:t> </a:t>
            </a:r>
            <a:r>
              <a:rPr sz="2400" b="1" spc="-5" dirty="0">
                <a:cs typeface="Calibri"/>
              </a:rPr>
              <a:t>conditions.</a:t>
            </a:r>
            <a:endParaRPr sz="2400" dirty="0"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0200" y="262255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228600"/>
                </a:moveTo>
                <a:lnTo>
                  <a:pt x="0" y="228600"/>
                </a:lnTo>
                <a:lnTo>
                  <a:pt x="114300" y="304800"/>
                </a:lnTo>
                <a:lnTo>
                  <a:pt x="228600" y="228600"/>
                </a:lnTo>
                <a:close/>
              </a:path>
              <a:path w="228600" h="304800">
                <a:moveTo>
                  <a:pt x="171450" y="0"/>
                </a:moveTo>
                <a:lnTo>
                  <a:pt x="57150" y="0"/>
                </a:lnTo>
                <a:lnTo>
                  <a:pt x="57150" y="228600"/>
                </a:lnTo>
                <a:lnTo>
                  <a:pt x="171450" y="228600"/>
                </a:lnTo>
                <a:lnTo>
                  <a:pt x="17145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10200" y="262255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57150" y="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30480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0"/>
                </a:lnTo>
                <a:lnTo>
                  <a:pt x="57150" y="0"/>
                </a:lnTo>
                <a:close/>
              </a:path>
            </a:pathLst>
          </a:custGeom>
          <a:ln w="9344">
            <a:solidFill>
              <a:srgbClr val="0A0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87117" y="1563329"/>
            <a:ext cx="1782096" cy="2317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30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142" y="394212"/>
            <a:ext cx="539589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Take Home Message </a:t>
            </a:r>
            <a:endParaRPr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57</a:t>
            </a:fld>
            <a:endParaRPr lang="en-IN"/>
          </a:p>
        </p:txBody>
      </p:sp>
      <p:sp>
        <p:nvSpPr>
          <p:cNvPr id="3" name="object 3"/>
          <p:cNvSpPr txBox="1"/>
          <p:nvPr/>
        </p:nvSpPr>
        <p:spPr>
          <a:xfrm>
            <a:off x="1524000" y="1622502"/>
            <a:ext cx="91440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spcBef>
                <a:spcPts val="100"/>
              </a:spcBef>
              <a:buSzPct val="68750"/>
              <a:buFont typeface="Arial" pitchFamily="34" charset="0"/>
              <a:buChar char="•"/>
              <a:tabLst>
                <a:tab pos="287655" algn="l"/>
              </a:tabLst>
            </a:pPr>
            <a:r>
              <a:rPr sz="3200" dirty="0">
                <a:latin typeface="Calibri" pitchFamily="34" charset="0"/>
                <a:cs typeface="Calibri" pitchFamily="34" charset="0"/>
              </a:rPr>
              <a:t>All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facts </a:t>
            </a:r>
            <a:r>
              <a:rPr sz="3200" spc="-10" dirty="0">
                <a:latin typeface="Calibri" pitchFamily="34" charset="0"/>
                <a:cs typeface="Calibri" pitchFamily="34" charset="0"/>
              </a:rPr>
              <a:t>must </a:t>
            </a:r>
            <a:r>
              <a:rPr sz="3200" dirty="0">
                <a:latin typeface="Calibri" pitchFamily="34" charset="0"/>
                <a:cs typeface="Calibri" pitchFamily="34" charset="0"/>
              </a:rPr>
              <a:t>be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known before </a:t>
            </a:r>
            <a:r>
              <a:rPr sz="3200" dirty="0">
                <a:latin typeface="Calibri" pitchFamily="34" charset="0"/>
                <a:cs typeface="Calibri" pitchFamily="34" charset="0"/>
              </a:rPr>
              <a:t>they can be  correlated in such a way that decision can be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made.</a:t>
            </a:r>
            <a:r>
              <a:rPr sz="3200" spc="-19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Only  then can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treatment </a:t>
            </a:r>
            <a:r>
              <a:rPr sz="3200" dirty="0">
                <a:latin typeface="Calibri" pitchFamily="34" charset="0"/>
                <a:cs typeface="Calibri" pitchFamily="34" charset="0"/>
              </a:rPr>
              <a:t>plans be developed to best serve the  needs of each individual</a:t>
            </a:r>
            <a:r>
              <a:rPr sz="3200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patient.</a:t>
            </a:r>
          </a:p>
          <a:p>
            <a:pPr>
              <a:spcBef>
                <a:spcPts val="5"/>
              </a:spcBef>
              <a:buFont typeface="Arial" pitchFamily="34" charset="0"/>
              <a:buChar char="•"/>
            </a:pPr>
            <a:endParaRPr sz="3200" dirty="0">
              <a:latin typeface="Calibri" pitchFamily="34" charset="0"/>
              <a:cs typeface="Calibri" pitchFamily="34" charset="0"/>
            </a:endParaRPr>
          </a:p>
          <a:p>
            <a:pPr marL="287020" marR="196850" indent="-274955">
              <a:buSzPct val="68750"/>
              <a:buFont typeface="Arial" pitchFamily="34" charset="0"/>
              <a:buChar char="•"/>
              <a:tabLst>
                <a:tab pos="287655" algn="l"/>
              </a:tabLst>
            </a:pPr>
            <a:r>
              <a:rPr sz="3200" spc="-5" dirty="0">
                <a:latin typeface="Calibri" pitchFamily="34" charset="0"/>
                <a:cs typeface="Calibri" pitchFamily="34" charset="0"/>
              </a:rPr>
              <a:t>For </a:t>
            </a:r>
            <a:r>
              <a:rPr sz="3200" dirty="0">
                <a:latin typeface="Calibri" pitchFamily="34" charset="0"/>
                <a:cs typeface="Calibri" pitchFamily="34" charset="0"/>
              </a:rPr>
              <a:t>the patient to be happier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dentist </a:t>
            </a:r>
            <a:r>
              <a:rPr sz="3200" dirty="0">
                <a:latin typeface="Calibri" pitchFamily="34" charset="0"/>
                <a:cs typeface="Calibri" pitchFamily="34" charset="0"/>
              </a:rPr>
              <a:t>should not</a:t>
            </a:r>
            <a:r>
              <a:rPr sz="3200" spc="-150" dirty="0">
                <a:latin typeface="Calibri" pitchFamily="34" charset="0"/>
                <a:cs typeface="Calibri" pitchFamily="34" charset="0"/>
              </a:rPr>
              <a:t> </a:t>
            </a:r>
            <a:r>
              <a:rPr sz="3200" dirty="0">
                <a:latin typeface="Calibri" pitchFamily="34" charset="0"/>
                <a:cs typeface="Calibri" pitchFamily="34" charset="0"/>
              </a:rPr>
              <a:t>only  require the skills of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complete </a:t>
            </a:r>
            <a:r>
              <a:rPr sz="3200" dirty="0">
                <a:latin typeface="Calibri" pitchFamily="34" charset="0"/>
                <a:cs typeface="Calibri" pitchFamily="34" charset="0"/>
              </a:rPr>
              <a:t>denture construction but  also the </a:t>
            </a:r>
            <a:r>
              <a:rPr sz="3200" spc="-5" dirty="0">
                <a:latin typeface="Calibri" pitchFamily="34" charset="0"/>
                <a:cs typeface="Calibri" pitchFamily="34" charset="0"/>
              </a:rPr>
              <a:t>skills </a:t>
            </a:r>
            <a:r>
              <a:rPr sz="3200" dirty="0">
                <a:latin typeface="Calibri" pitchFamily="34" charset="0"/>
                <a:cs typeface="Calibri" pitchFamily="34" charset="0"/>
              </a:rPr>
              <a:t>to treat a </a:t>
            </a:r>
            <a:r>
              <a:rPr sz="3200" spc="-15" dirty="0">
                <a:latin typeface="Calibri" pitchFamily="34" charset="0"/>
                <a:cs typeface="Calibri" pitchFamily="34" charset="0"/>
              </a:rPr>
              <a:t>patient’s </a:t>
            </a:r>
            <a:r>
              <a:rPr sz="3200" dirty="0">
                <a:latin typeface="Calibri" pitchFamily="34" charset="0"/>
                <a:cs typeface="Calibri" pitchFamily="34" charset="0"/>
              </a:rPr>
              <a:t>aspirations &amp;  expectations.</a:t>
            </a:r>
          </a:p>
        </p:txBody>
      </p:sp>
    </p:spTree>
    <p:extLst>
      <p:ext uri="{BB962C8B-B14F-4D97-AF65-F5344CB8AC3E}">
        <p14:creationId xmlns:p14="http://schemas.microsoft.com/office/powerpoint/2010/main" val="8742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516"/>
          </a:xfrm>
        </p:spPr>
        <p:txBody>
          <a:bodyPr/>
          <a:lstStyle/>
          <a:p>
            <a:r>
              <a:rPr lang="en-IN" sz="2400" dirty="0" smtClean="0">
                <a:solidFill>
                  <a:schemeClr val="tx1"/>
                </a:solidFill>
                <a:latin typeface="+mn-lt"/>
              </a:rPr>
              <a:t>Bibliography</a:t>
            </a:r>
            <a:endParaRPr lang="en-IN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1628078"/>
            <a:ext cx="10387781" cy="2177006"/>
          </a:xfrm>
        </p:spPr>
        <p:txBody>
          <a:bodyPr>
            <a:normAutofit/>
          </a:bodyPr>
          <a:lstStyle/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>
                <a:solidFill>
                  <a:schemeClr val="tx1"/>
                </a:solidFill>
                <a:cs typeface="Calibri"/>
              </a:rPr>
              <a:t>Boucher’s Prosthodontic Treatment For Edentulous Patients, </a:t>
            </a:r>
            <a:r>
              <a:rPr lang="en-IN" sz="2400" spc="-95" dirty="0">
                <a:solidFill>
                  <a:schemeClr val="tx1"/>
                </a:solidFill>
                <a:cs typeface="Calibri"/>
              </a:rPr>
              <a:t>12</a:t>
            </a:r>
            <a:r>
              <a:rPr lang="en-IN" sz="2400" spc="-142" baseline="27777" dirty="0">
                <a:solidFill>
                  <a:schemeClr val="tx1"/>
                </a:solidFill>
                <a:cs typeface="Calibri"/>
              </a:rPr>
              <a:t>th </a:t>
            </a:r>
            <a:r>
              <a:rPr lang="en-IN" sz="2400" dirty="0" smtClean="0">
                <a:solidFill>
                  <a:schemeClr val="tx1"/>
                </a:solidFill>
                <a:cs typeface="Calibri"/>
              </a:rPr>
              <a:t>Edition</a:t>
            </a: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>
                <a:solidFill>
                  <a:schemeClr val="tx1"/>
                </a:solidFill>
                <a:cs typeface="Calibri"/>
              </a:rPr>
              <a:t>Winkler’s Essentials Of Complete Denture </a:t>
            </a:r>
            <a:r>
              <a:rPr lang="en-IN" sz="2400" spc="-5" dirty="0" err="1">
                <a:solidFill>
                  <a:schemeClr val="tx1"/>
                </a:solidFill>
                <a:cs typeface="Calibri"/>
              </a:rPr>
              <a:t>Prosthdontics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, </a:t>
            </a:r>
            <a:r>
              <a:rPr lang="en-IN" sz="2400" spc="-150" dirty="0">
                <a:solidFill>
                  <a:schemeClr val="tx1"/>
                </a:solidFill>
                <a:cs typeface="Calibri"/>
              </a:rPr>
              <a:t>2</a:t>
            </a:r>
            <a:r>
              <a:rPr lang="en-IN" sz="2400" spc="-225" baseline="27777" dirty="0">
                <a:solidFill>
                  <a:schemeClr val="tx1"/>
                </a:solidFill>
                <a:cs typeface="Calibri"/>
              </a:rPr>
              <a:t>nd</a:t>
            </a:r>
            <a:r>
              <a:rPr lang="en-IN" sz="2400" spc="-142" baseline="27777" dirty="0">
                <a:solidFill>
                  <a:schemeClr val="tx1"/>
                </a:solidFill>
                <a:cs typeface="Calibri"/>
              </a:rPr>
              <a:t> 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Edition</a:t>
            </a:r>
            <a:endParaRPr lang="en-IN" sz="2400" dirty="0" smtClean="0">
              <a:solidFill>
                <a:schemeClr val="tx1"/>
              </a:solidFill>
              <a:cs typeface="Calibri"/>
            </a:endParaRP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 err="1">
                <a:solidFill>
                  <a:schemeClr val="tx1"/>
                </a:solidFill>
                <a:cs typeface="Calibri"/>
              </a:rPr>
              <a:t>Zarb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 &amp; </a:t>
            </a:r>
            <a:r>
              <a:rPr lang="en-IN" sz="2400" spc="-5" dirty="0" err="1">
                <a:solidFill>
                  <a:schemeClr val="tx1"/>
                </a:solidFill>
                <a:cs typeface="Calibri"/>
              </a:rPr>
              <a:t>Bolender’s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 Prosthodontic Treatment For Edentulous Patients, </a:t>
            </a:r>
            <a:r>
              <a:rPr lang="en-IN" sz="2400" spc="-90" dirty="0">
                <a:solidFill>
                  <a:schemeClr val="tx1"/>
                </a:solidFill>
                <a:cs typeface="Calibri"/>
              </a:rPr>
              <a:t>13</a:t>
            </a:r>
            <a:r>
              <a:rPr lang="en-IN" sz="2400" spc="-135" baseline="27777" dirty="0">
                <a:solidFill>
                  <a:schemeClr val="tx1"/>
                </a:solidFill>
                <a:cs typeface="Calibri"/>
              </a:rPr>
              <a:t>th 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Edition</a:t>
            </a:r>
          </a:p>
          <a:p>
            <a:pPr marL="38100" marR="626110" algn="just">
              <a:lnSpc>
                <a:spcPct val="110500"/>
              </a:lnSpc>
              <a:spcBef>
                <a:spcPts val="100"/>
              </a:spcBef>
            </a:pPr>
            <a:r>
              <a:rPr lang="en-IN" sz="2400" spc="-5" dirty="0" err="1">
                <a:solidFill>
                  <a:schemeClr val="tx1"/>
                </a:solidFill>
                <a:cs typeface="Calibri"/>
              </a:rPr>
              <a:t>Rahn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 </a:t>
            </a:r>
            <a:r>
              <a:rPr lang="en-IN" sz="2400" dirty="0" smtClean="0">
                <a:solidFill>
                  <a:schemeClr val="tx1"/>
                </a:solidFill>
                <a:cs typeface="Calibri"/>
              </a:rPr>
              <a:t>&amp; </a:t>
            </a:r>
            <a:r>
              <a:rPr lang="en-IN" sz="2400" spc="-5" dirty="0" err="1">
                <a:solidFill>
                  <a:schemeClr val="tx1"/>
                </a:solidFill>
                <a:cs typeface="Calibri"/>
              </a:rPr>
              <a:t>Heartwell’s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 Textbook Of Complete Denture, </a:t>
            </a:r>
            <a:r>
              <a:rPr lang="en-IN" sz="2400" spc="-114" dirty="0">
                <a:solidFill>
                  <a:schemeClr val="tx1"/>
                </a:solidFill>
                <a:cs typeface="Calibri"/>
              </a:rPr>
              <a:t>5</a:t>
            </a:r>
            <a:r>
              <a:rPr lang="en-IN" sz="2400" spc="-172" baseline="27777" dirty="0">
                <a:solidFill>
                  <a:schemeClr val="tx1"/>
                </a:solidFill>
                <a:cs typeface="Calibri"/>
              </a:rPr>
              <a:t>th</a:t>
            </a:r>
            <a:r>
              <a:rPr lang="en-IN" sz="2400" spc="-112" baseline="27777" dirty="0">
                <a:solidFill>
                  <a:schemeClr val="tx1"/>
                </a:solidFill>
                <a:cs typeface="Calibri"/>
              </a:rPr>
              <a:t> </a:t>
            </a:r>
            <a:r>
              <a:rPr lang="en-IN" sz="2400" spc="-5" dirty="0">
                <a:solidFill>
                  <a:schemeClr val="tx1"/>
                </a:solidFill>
                <a:cs typeface="Calibri"/>
              </a:rPr>
              <a:t>Edition. 45-46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z="2400" smtClean="0">
                <a:solidFill>
                  <a:schemeClr val="tx1"/>
                </a:solidFill>
              </a:rPr>
              <a:pPr/>
              <a:t>58</a:t>
            </a:fld>
            <a:endParaRPr lang="en-IN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anksha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4689" y="533401"/>
            <a:ext cx="8817130" cy="5867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528" y="1772816"/>
            <a:ext cx="8820472" cy="410689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87020" indent="-274320">
              <a:spcBef>
                <a:spcPts val="525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Nose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330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Symmetry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300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Tip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652145" lvl="1" indent="-228600">
              <a:spcBef>
                <a:spcPts val="300"/>
              </a:spcBef>
              <a:buClr>
                <a:srgbClr val="A7003E"/>
              </a:buClr>
              <a:buSzPct val="84375"/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1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Nasolabial</a:t>
            </a:r>
            <a:r>
              <a:rPr sz="2400" spc="-25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fold</a:t>
            </a:r>
            <a:endParaRPr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27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Calibri" pitchFamily="34" charset="0"/>
                <a:cs typeface="Calibri" pitchFamily="34" charset="0"/>
              </a:rPr>
              <a:t>Philtrum</a:t>
            </a:r>
          </a:p>
          <a:p>
            <a:pPr marL="287020" indent="-274320">
              <a:spcBef>
                <a:spcPts val="305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Chin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30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TMJ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30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Neuromuscular</a:t>
            </a:r>
            <a:r>
              <a:rPr sz="2400" spc="-114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10" dirty="0">
                <a:latin typeface="Calibri" pitchFamily="34" charset="0"/>
                <a:cs typeface="Calibri" pitchFamily="34" charset="0"/>
              </a:rPr>
              <a:t>Control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287020" indent="-274320">
              <a:spcBef>
                <a:spcPts val="30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Calibri" pitchFamily="34" charset="0"/>
                <a:cs typeface="Calibri" pitchFamily="34" charset="0"/>
              </a:rPr>
              <a:t>Speech</a:t>
            </a:r>
          </a:p>
          <a:p>
            <a:pPr marL="287020" indent="-274320">
              <a:spcBef>
                <a:spcPts val="300"/>
              </a:spcBef>
              <a:buClr>
                <a:srgbClr val="C8004D"/>
              </a:buClr>
              <a:buSzPct val="85000"/>
              <a:buFont typeface="Wingdings"/>
              <a:buChar char=""/>
              <a:tabLst>
                <a:tab pos="287020" algn="l"/>
              </a:tabLst>
            </a:pPr>
            <a:r>
              <a:rPr sz="2400" spc="-20" dirty="0">
                <a:latin typeface="Calibri" pitchFamily="34" charset="0"/>
                <a:cs typeface="Calibri" pitchFamily="34" charset="0"/>
              </a:rPr>
              <a:t>Lymph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Node</a:t>
            </a:r>
            <a:r>
              <a:rPr sz="2400" spc="-9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Examination</a:t>
            </a:r>
            <a:endParaRPr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56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3512" y="252954"/>
            <a:ext cx="5904656" cy="70468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/>
              <a:t>FACIAL</a:t>
            </a:r>
            <a:r>
              <a:rPr spc="-60" dirty="0"/>
              <a:t> </a:t>
            </a:r>
            <a:r>
              <a:rPr spc="-25" dirty="0"/>
              <a:t>SYMMETRY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3" name="object 3"/>
          <p:cNvSpPr txBox="1"/>
          <p:nvPr/>
        </p:nvSpPr>
        <p:spPr>
          <a:xfrm>
            <a:off x="1991544" y="1412777"/>
            <a:ext cx="2289810" cy="89090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87020" indent="-274320">
              <a:spcBef>
                <a:spcPts val="384"/>
              </a:spcBef>
              <a:buClr>
                <a:srgbClr val="E30058"/>
              </a:buClr>
              <a:buSzPct val="84615"/>
              <a:buFont typeface="Wingdings"/>
              <a:buChar char=""/>
              <a:tabLst>
                <a:tab pos="287020" algn="l"/>
              </a:tabLst>
            </a:pPr>
            <a:r>
              <a:rPr sz="2600" spc="-10" dirty="0">
                <a:solidFill>
                  <a:srgbClr val="001F5F"/>
                </a:solidFill>
                <a:latin typeface="Constantia"/>
                <a:cs typeface="Constantia"/>
              </a:rPr>
              <a:t>Symmetrical</a:t>
            </a:r>
            <a:endParaRPr sz="2600" dirty="0">
              <a:latin typeface="Constantia"/>
              <a:cs typeface="Constantia"/>
            </a:endParaRPr>
          </a:p>
          <a:p>
            <a:pPr marL="287020" indent="-274320">
              <a:spcBef>
                <a:spcPts val="285"/>
              </a:spcBef>
              <a:buClr>
                <a:srgbClr val="E30058"/>
              </a:buClr>
              <a:buSzPct val="84615"/>
              <a:buFont typeface="Wingdings"/>
              <a:buChar char=""/>
              <a:tabLst>
                <a:tab pos="287020" algn="l"/>
              </a:tabLst>
            </a:pPr>
            <a:r>
              <a:rPr sz="2600" spc="-5" dirty="0">
                <a:solidFill>
                  <a:srgbClr val="001F5F"/>
                </a:solidFill>
                <a:latin typeface="Constantia"/>
                <a:cs typeface="Constantia"/>
              </a:rPr>
              <a:t>Asymmetrical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96128" y="3429000"/>
            <a:ext cx="4413504" cy="302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9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47361" y="1440568"/>
            <a:ext cx="1585727" cy="1962150"/>
          </a:xfrm>
          <a:custGeom>
            <a:avLst/>
            <a:gdLst/>
            <a:ahLst/>
            <a:cxnLst/>
            <a:rect l="l" t="t" r="r" b="b"/>
            <a:pathLst>
              <a:path w="1440180" h="1962150">
                <a:moveTo>
                  <a:pt x="0" y="0"/>
                </a:moveTo>
                <a:lnTo>
                  <a:pt x="1440180" y="0"/>
                </a:lnTo>
                <a:lnTo>
                  <a:pt x="144018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673" y="1484520"/>
            <a:ext cx="1519935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7510" y="1440568"/>
            <a:ext cx="1446530" cy="1962150"/>
          </a:xfrm>
          <a:custGeom>
            <a:avLst/>
            <a:gdLst/>
            <a:ahLst/>
            <a:cxnLst/>
            <a:rect l="l" t="t" r="r" b="b"/>
            <a:pathLst>
              <a:path w="1446529" h="1962150">
                <a:moveTo>
                  <a:pt x="0" y="0"/>
                </a:moveTo>
                <a:lnTo>
                  <a:pt x="1446530" y="0"/>
                </a:lnTo>
                <a:lnTo>
                  <a:pt x="144653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4943" y="1484520"/>
            <a:ext cx="138811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6778" y="1440568"/>
            <a:ext cx="1502410" cy="1962150"/>
          </a:xfrm>
          <a:custGeom>
            <a:avLst/>
            <a:gdLst/>
            <a:ahLst/>
            <a:cxnLst/>
            <a:rect l="l" t="t" r="r" b="b"/>
            <a:pathLst>
              <a:path w="1502409" h="1962150">
                <a:moveTo>
                  <a:pt x="0" y="0"/>
                </a:moveTo>
                <a:lnTo>
                  <a:pt x="1502409" y="0"/>
                </a:lnTo>
                <a:lnTo>
                  <a:pt x="1502409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14719" y="1484520"/>
            <a:ext cx="1443989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3037" y="1440568"/>
            <a:ext cx="1501140" cy="1962150"/>
          </a:xfrm>
          <a:custGeom>
            <a:avLst/>
            <a:gdLst/>
            <a:ahLst/>
            <a:cxnLst/>
            <a:rect l="l" t="t" r="r" b="b"/>
            <a:pathLst>
              <a:path w="1501140" h="1962150">
                <a:moveTo>
                  <a:pt x="0" y="0"/>
                </a:moveTo>
                <a:lnTo>
                  <a:pt x="1501140" y="0"/>
                </a:lnTo>
                <a:lnTo>
                  <a:pt x="1501140" y="1962150"/>
                </a:lnTo>
                <a:lnTo>
                  <a:pt x="0" y="196215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0978" y="1484520"/>
            <a:ext cx="144399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5131" y="3483997"/>
            <a:ext cx="95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0A0908"/>
                </a:solidFill>
                <a:latin typeface="Times New Roman"/>
                <a:cs typeface="Times New Roman"/>
              </a:rPr>
              <a:t>Sq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ua</a:t>
            </a: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e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1752" y="3439752"/>
            <a:ext cx="23154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090">
              <a:spcBef>
                <a:spcPts val="100"/>
              </a:spcBef>
            </a:pP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Square  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ta</a:t>
            </a: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eri</a:t>
            </a:r>
            <a:r>
              <a:rPr sz="2400" b="1" spc="-10" dirty="0">
                <a:solidFill>
                  <a:srgbClr val="0A0908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7118" y="3483997"/>
            <a:ext cx="1226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5" dirty="0">
                <a:solidFill>
                  <a:srgbClr val="0A0908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ap</a:t>
            </a:r>
            <a:r>
              <a:rPr sz="2400" b="1" spc="-5" dirty="0">
                <a:solidFill>
                  <a:srgbClr val="0A0908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ring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47047" y="3483997"/>
            <a:ext cx="8235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10" dirty="0">
                <a:solidFill>
                  <a:srgbClr val="0A0908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srgbClr val="0A0908"/>
                </a:solidFill>
                <a:latin typeface="Times New Roman"/>
                <a:cs typeface="Times New Roman"/>
              </a:rPr>
              <a:t>void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2"/>
          <p:cNvSpPr txBox="1">
            <a:spLocks/>
          </p:cNvSpPr>
          <p:nvPr/>
        </p:nvSpPr>
        <p:spPr>
          <a:xfrm>
            <a:off x="1524000" y="260649"/>
            <a:ext cx="9144000" cy="10701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35">
              <a:spcBef>
                <a:spcPts val="365"/>
              </a:spcBef>
              <a:defRPr/>
            </a:pPr>
            <a:r>
              <a:rPr lang="en-IN" sz="3200" b="1" u="sng" spc="-75" dirty="0">
                <a:ea typeface="+mj-ea"/>
                <a:cs typeface="+mj-cs"/>
              </a:rPr>
              <a:t>FACE </a:t>
            </a:r>
            <a:r>
              <a:rPr lang="en-IN" sz="3200" b="1" u="sng" spc="-25" dirty="0">
                <a:ea typeface="+mj-ea"/>
                <a:cs typeface="+mj-cs"/>
              </a:rPr>
              <a:t>FORM</a:t>
            </a:r>
            <a:r>
              <a:rPr lang="en-IN" sz="3200" b="1" u="sng" spc="114" dirty="0">
                <a:ea typeface="+mj-ea"/>
                <a:cs typeface="+mj-cs"/>
              </a:rPr>
              <a:t> </a:t>
            </a:r>
            <a:r>
              <a:rPr lang="en-IN" sz="3200" b="1" u="sng" spc="-20" dirty="0">
                <a:ea typeface="+mj-ea"/>
                <a:cs typeface="+mj-cs"/>
              </a:rPr>
              <a:t>(Frontal)</a:t>
            </a:r>
          </a:p>
          <a:p>
            <a:pPr>
              <a:spcBef>
                <a:spcPts val="260"/>
              </a:spcBef>
              <a:defRPr/>
            </a:pPr>
            <a:r>
              <a:rPr lang="en-IN" sz="3200" b="1" u="sng" spc="-15" dirty="0">
                <a:solidFill>
                  <a:srgbClr val="000000"/>
                </a:solidFill>
                <a:ea typeface="+mj-ea"/>
                <a:cs typeface="Constantia"/>
              </a:rPr>
              <a:t>(</a:t>
            </a:r>
            <a:r>
              <a:rPr lang="en-IN" sz="3200" b="1" u="sng" spc="-15" dirty="0">
                <a:solidFill>
                  <a:srgbClr val="FFFF00"/>
                </a:solidFill>
                <a:ea typeface="+mj-ea"/>
                <a:cs typeface="Constantia"/>
              </a:rPr>
              <a:t>House </a:t>
            </a:r>
            <a:r>
              <a:rPr lang="en-IN" sz="3200" b="1" u="sng" spc="-5" dirty="0">
                <a:solidFill>
                  <a:srgbClr val="FFFF00"/>
                </a:solidFill>
                <a:ea typeface="+mj-ea"/>
                <a:cs typeface="Constantia"/>
              </a:rPr>
              <a:t>and </a:t>
            </a:r>
            <a:r>
              <a:rPr lang="en-IN" sz="3200" b="1" u="sng" spc="-15" dirty="0">
                <a:solidFill>
                  <a:srgbClr val="FFFF00"/>
                </a:solidFill>
                <a:ea typeface="+mj-ea"/>
                <a:cs typeface="Constantia"/>
              </a:rPr>
              <a:t>Loop, </a:t>
            </a:r>
            <a:r>
              <a:rPr lang="en-IN" sz="3200" b="1" u="sng" spc="-20" dirty="0" err="1">
                <a:solidFill>
                  <a:srgbClr val="FFFF00"/>
                </a:solidFill>
                <a:ea typeface="+mj-ea"/>
                <a:cs typeface="Constantia"/>
              </a:rPr>
              <a:t>Frush</a:t>
            </a:r>
            <a:r>
              <a:rPr lang="en-IN" sz="3200" b="1" u="sng" spc="-20" dirty="0">
                <a:solidFill>
                  <a:srgbClr val="FFFF00"/>
                </a:solidFill>
                <a:ea typeface="+mj-ea"/>
                <a:cs typeface="Constantia"/>
              </a:rPr>
              <a:t> </a:t>
            </a:r>
            <a:r>
              <a:rPr lang="en-IN" sz="3200" b="1" u="sng" spc="-5" dirty="0">
                <a:solidFill>
                  <a:srgbClr val="FFFF00"/>
                </a:solidFill>
                <a:ea typeface="+mj-ea"/>
                <a:cs typeface="Constantia"/>
              </a:rPr>
              <a:t>and </a:t>
            </a:r>
            <a:r>
              <a:rPr lang="en-IN" sz="3200" b="1" u="sng" spc="-10" dirty="0">
                <a:solidFill>
                  <a:srgbClr val="FFFF00"/>
                </a:solidFill>
                <a:ea typeface="+mj-ea"/>
                <a:cs typeface="Constantia"/>
              </a:rPr>
              <a:t>Fisher </a:t>
            </a:r>
            <a:r>
              <a:rPr lang="en-IN" sz="3200" b="1" u="sng" spc="-5" dirty="0">
                <a:solidFill>
                  <a:srgbClr val="FFFF00"/>
                </a:solidFill>
                <a:ea typeface="+mj-ea"/>
                <a:cs typeface="Constantia"/>
              </a:rPr>
              <a:t>and</a:t>
            </a:r>
            <a:r>
              <a:rPr lang="en-IN" sz="3200" b="1" u="sng" spc="-340" dirty="0">
                <a:solidFill>
                  <a:srgbClr val="FFFF00"/>
                </a:solidFill>
                <a:ea typeface="+mj-ea"/>
                <a:cs typeface="Constantia"/>
              </a:rPr>
              <a:t> </a:t>
            </a:r>
            <a:r>
              <a:rPr lang="en-IN" sz="3200" b="1" u="sng" spc="-10" dirty="0">
                <a:solidFill>
                  <a:srgbClr val="FFFF00"/>
                </a:solidFill>
                <a:ea typeface="+mj-ea"/>
                <a:cs typeface="Constantia"/>
              </a:rPr>
              <a:t>Williams)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8</a:t>
            </a:fld>
            <a:endParaRPr lang="en-IN"/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933130" y="4133082"/>
            <a:ext cx="8280920" cy="42319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17830">
              <a:lnSpc>
                <a:spcPts val="3190"/>
              </a:lnSpc>
              <a:spcBef>
                <a:spcPts val="95"/>
              </a:spcBef>
            </a:pPr>
            <a:r>
              <a:rPr lang="en-IN" sz="2800" b="1" u="sng" spc="-50" dirty="0" smtClean="0">
                <a:solidFill>
                  <a:schemeClr val="tx1"/>
                </a:solidFill>
                <a:latin typeface="Constantia"/>
                <a:cs typeface="Constantia"/>
              </a:rPr>
              <a:t>FACIAL</a:t>
            </a:r>
            <a:r>
              <a:rPr lang="en-IN" sz="2800" b="1" u="sng" spc="-25" dirty="0" smtClean="0">
                <a:solidFill>
                  <a:schemeClr val="tx1"/>
                </a:solidFill>
                <a:latin typeface="Constantia"/>
                <a:cs typeface="Constantia"/>
              </a:rPr>
              <a:t> </a:t>
            </a:r>
            <a:r>
              <a:rPr lang="en-IN" sz="2800" b="1" u="sng" spc="-30" dirty="0" smtClean="0">
                <a:solidFill>
                  <a:schemeClr val="tx1"/>
                </a:solidFill>
                <a:latin typeface="Constantia"/>
                <a:cs typeface="Constantia"/>
              </a:rPr>
              <a:t>PROFILE</a:t>
            </a:r>
            <a:r>
              <a:rPr lang="en-IN" sz="2800" u="sng" dirty="0" smtClean="0">
                <a:solidFill>
                  <a:schemeClr val="tx1"/>
                </a:solidFill>
                <a:latin typeface="Constantia"/>
                <a:cs typeface="Constantia"/>
              </a:rPr>
              <a:t> </a:t>
            </a:r>
            <a:r>
              <a:rPr lang="en-IN" sz="2800" b="1" u="sng" spc="-10" dirty="0" smtClean="0">
                <a:solidFill>
                  <a:schemeClr val="tx1"/>
                </a:solidFill>
                <a:latin typeface="Constantia"/>
                <a:cs typeface="Constantia"/>
              </a:rPr>
              <a:t>(Angle)</a:t>
            </a:r>
            <a:endParaRPr lang="en-IN" sz="2800" b="1" u="sng" dirty="0">
              <a:solidFill>
                <a:schemeClr val="tx1"/>
              </a:solidFill>
              <a:latin typeface="Constantia"/>
              <a:cs typeface="Constantia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5798942" y="4382524"/>
            <a:ext cx="1272540" cy="1465580"/>
          </a:xfrm>
          <a:custGeom>
            <a:avLst/>
            <a:gdLst/>
            <a:ahLst/>
            <a:cxnLst/>
            <a:rect l="l" t="t" r="r" b="b"/>
            <a:pathLst>
              <a:path w="1272539" h="1465579">
                <a:moveTo>
                  <a:pt x="0" y="0"/>
                </a:moveTo>
                <a:lnTo>
                  <a:pt x="1272540" y="0"/>
                </a:lnTo>
                <a:lnTo>
                  <a:pt x="1272540" y="1465580"/>
                </a:lnTo>
                <a:lnTo>
                  <a:pt x="0" y="146558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/>
          <p:cNvSpPr/>
          <p:nvPr/>
        </p:nvSpPr>
        <p:spPr>
          <a:xfrm>
            <a:off x="5976045" y="4485308"/>
            <a:ext cx="1016507" cy="12458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"/>
          <p:cNvSpPr/>
          <p:nvPr/>
        </p:nvSpPr>
        <p:spPr>
          <a:xfrm>
            <a:off x="8821005" y="4243393"/>
            <a:ext cx="1355090" cy="1604711"/>
          </a:xfrm>
          <a:custGeom>
            <a:avLst/>
            <a:gdLst/>
            <a:ahLst/>
            <a:cxnLst/>
            <a:rect l="l" t="t" r="r" b="b"/>
            <a:pathLst>
              <a:path w="1355090" h="1465579">
                <a:moveTo>
                  <a:pt x="0" y="0"/>
                </a:moveTo>
                <a:lnTo>
                  <a:pt x="1355089" y="0"/>
                </a:lnTo>
                <a:lnTo>
                  <a:pt x="1355089" y="1465580"/>
                </a:lnTo>
                <a:lnTo>
                  <a:pt x="0" y="146558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6"/>
          <p:cNvSpPr/>
          <p:nvPr/>
        </p:nvSpPr>
        <p:spPr>
          <a:xfrm>
            <a:off x="8860028" y="4279418"/>
            <a:ext cx="1285587" cy="1540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1001990" y="4662742"/>
            <a:ext cx="1353820" cy="1430020"/>
          </a:xfrm>
          <a:custGeom>
            <a:avLst/>
            <a:gdLst/>
            <a:ahLst/>
            <a:cxnLst/>
            <a:rect l="l" t="t" r="r" b="b"/>
            <a:pathLst>
              <a:path w="1353820" h="1430020">
                <a:moveTo>
                  <a:pt x="0" y="0"/>
                </a:moveTo>
                <a:lnTo>
                  <a:pt x="1353820" y="0"/>
                </a:lnTo>
                <a:lnTo>
                  <a:pt x="1353820" y="1430020"/>
                </a:lnTo>
                <a:lnTo>
                  <a:pt x="0" y="1430020"/>
                </a:lnTo>
                <a:lnTo>
                  <a:pt x="0" y="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8"/>
          <p:cNvSpPr/>
          <p:nvPr/>
        </p:nvSpPr>
        <p:spPr>
          <a:xfrm>
            <a:off x="1029931" y="4675237"/>
            <a:ext cx="1058393" cy="13895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9"/>
          <p:cNvSpPr txBox="1"/>
          <p:nvPr/>
        </p:nvSpPr>
        <p:spPr>
          <a:xfrm>
            <a:off x="560439" y="6061464"/>
            <a:ext cx="25157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Class </a:t>
            </a:r>
            <a:r>
              <a:rPr sz="2400" b="1" dirty="0">
                <a:latin typeface="Times New Roman"/>
                <a:cs typeface="Times New Roman"/>
              </a:rPr>
              <a:t>I  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or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8" name="object 10"/>
          <p:cNvSpPr txBox="1"/>
          <p:nvPr/>
        </p:nvSpPr>
        <p:spPr>
          <a:xfrm>
            <a:off x="7846142" y="6044953"/>
            <a:ext cx="31856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21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Class III  </a:t>
            </a:r>
            <a:r>
              <a:rPr sz="2400" b="1" spc="-10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rog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spc="-10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ic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4483511" y="6076703"/>
            <a:ext cx="321514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179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Class </a:t>
            </a:r>
            <a:r>
              <a:rPr sz="2400" b="1" dirty="0" smtClean="0">
                <a:latin typeface="Times New Roman"/>
                <a:cs typeface="Times New Roman"/>
              </a:rPr>
              <a:t>II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latin typeface="Times New Roman"/>
                <a:cs typeface="Times New Roman"/>
              </a:rPr>
              <a:t>R</a:t>
            </a:r>
            <a:r>
              <a:rPr sz="2400" b="1" dirty="0" err="1" smtClean="0">
                <a:latin typeface="Times New Roman"/>
                <a:cs typeface="Times New Roman"/>
              </a:rPr>
              <a:t>etrog</a:t>
            </a:r>
            <a:r>
              <a:rPr sz="2400" b="1" spc="-5" dirty="0" err="1" smtClean="0">
                <a:latin typeface="Times New Roman"/>
                <a:cs typeface="Times New Roman"/>
              </a:rPr>
              <a:t>n</a:t>
            </a:r>
            <a:r>
              <a:rPr sz="2400" b="1" spc="5" dirty="0" err="1" smtClean="0">
                <a:latin typeface="Times New Roman"/>
                <a:cs typeface="Times New Roman"/>
              </a:rPr>
              <a:t>a</a:t>
            </a:r>
            <a:r>
              <a:rPr sz="2400" b="1" dirty="0" err="1" smtClean="0">
                <a:latin typeface="Times New Roman"/>
                <a:cs typeface="Times New Roman"/>
              </a:rPr>
              <a:t>t</a:t>
            </a:r>
            <a:r>
              <a:rPr sz="2400" b="1" spc="-5" dirty="0" err="1" smtClean="0">
                <a:latin typeface="Times New Roman"/>
                <a:cs typeface="Times New Roman"/>
              </a:rPr>
              <a:t>h</a:t>
            </a:r>
            <a:r>
              <a:rPr sz="2400" b="1" dirty="0" err="1" smtClean="0">
                <a:latin typeface="Times New Roman"/>
                <a:cs typeface="Times New Roman"/>
              </a:rPr>
              <a:t>ic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38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783632" y="1898132"/>
            <a:ext cx="2467610" cy="988060"/>
          </a:xfrm>
          <a:custGeom>
            <a:avLst/>
            <a:gdLst/>
            <a:ahLst/>
            <a:cxnLst/>
            <a:rect l="l" t="t" r="r" b="b"/>
            <a:pathLst>
              <a:path w="2467610" h="988060">
                <a:moveTo>
                  <a:pt x="1973580" y="0"/>
                </a:moveTo>
                <a:lnTo>
                  <a:pt x="0" y="0"/>
                </a:lnTo>
                <a:lnTo>
                  <a:pt x="493775" y="493775"/>
                </a:lnTo>
                <a:lnTo>
                  <a:pt x="0" y="987551"/>
                </a:lnTo>
                <a:lnTo>
                  <a:pt x="1973580" y="987551"/>
                </a:lnTo>
                <a:lnTo>
                  <a:pt x="2467356" y="493775"/>
                </a:lnTo>
                <a:lnTo>
                  <a:pt x="1973580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3632" y="1898132"/>
            <a:ext cx="2467610" cy="988060"/>
          </a:xfrm>
          <a:custGeom>
            <a:avLst/>
            <a:gdLst/>
            <a:ahLst/>
            <a:cxnLst/>
            <a:rect l="l" t="t" r="r" b="b"/>
            <a:pathLst>
              <a:path w="2467610" h="988060">
                <a:moveTo>
                  <a:pt x="0" y="0"/>
                </a:moveTo>
                <a:lnTo>
                  <a:pt x="1973580" y="0"/>
                </a:lnTo>
                <a:lnTo>
                  <a:pt x="2467356" y="493775"/>
                </a:lnTo>
                <a:lnTo>
                  <a:pt x="1973580" y="987551"/>
                </a:lnTo>
                <a:lnTo>
                  <a:pt x="0" y="987551"/>
                </a:lnTo>
                <a:lnTo>
                  <a:pt x="493775" y="49377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83632" y="3024369"/>
            <a:ext cx="2467610" cy="986155"/>
          </a:xfrm>
          <a:custGeom>
            <a:avLst/>
            <a:gdLst/>
            <a:ahLst/>
            <a:cxnLst/>
            <a:rect l="l" t="t" r="r" b="b"/>
            <a:pathLst>
              <a:path w="2467610" h="986154">
                <a:moveTo>
                  <a:pt x="1974342" y="0"/>
                </a:moveTo>
                <a:lnTo>
                  <a:pt x="0" y="0"/>
                </a:lnTo>
                <a:lnTo>
                  <a:pt x="493013" y="493013"/>
                </a:lnTo>
                <a:lnTo>
                  <a:pt x="0" y="986027"/>
                </a:lnTo>
                <a:lnTo>
                  <a:pt x="1974342" y="986027"/>
                </a:lnTo>
                <a:lnTo>
                  <a:pt x="2467356" y="493013"/>
                </a:lnTo>
                <a:lnTo>
                  <a:pt x="1974342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3632" y="3024369"/>
            <a:ext cx="2467610" cy="986155"/>
          </a:xfrm>
          <a:custGeom>
            <a:avLst/>
            <a:gdLst/>
            <a:ahLst/>
            <a:cxnLst/>
            <a:rect l="l" t="t" r="r" b="b"/>
            <a:pathLst>
              <a:path w="2467610" h="986154">
                <a:moveTo>
                  <a:pt x="0" y="0"/>
                </a:moveTo>
                <a:lnTo>
                  <a:pt x="1974342" y="0"/>
                </a:lnTo>
                <a:lnTo>
                  <a:pt x="2467356" y="493013"/>
                </a:lnTo>
                <a:lnTo>
                  <a:pt x="1974342" y="986027"/>
                </a:lnTo>
                <a:lnTo>
                  <a:pt x="0" y="986027"/>
                </a:lnTo>
                <a:lnTo>
                  <a:pt x="493013" y="49301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83632" y="4149080"/>
            <a:ext cx="2467610" cy="988060"/>
          </a:xfrm>
          <a:custGeom>
            <a:avLst/>
            <a:gdLst/>
            <a:ahLst/>
            <a:cxnLst/>
            <a:rect l="l" t="t" r="r" b="b"/>
            <a:pathLst>
              <a:path w="2467610" h="988060">
                <a:moveTo>
                  <a:pt x="1973580" y="0"/>
                </a:moveTo>
                <a:lnTo>
                  <a:pt x="0" y="0"/>
                </a:lnTo>
                <a:lnTo>
                  <a:pt x="493775" y="493775"/>
                </a:lnTo>
                <a:lnTo>
                  <a:pt x="0" y="987551"/>
                </a:lnTo>
                <a:lnTo>
                  <a:pt x="1973580" y="987551"/>
                </a:lnTo>
                <a:lnTo>
                  <a:pt x="2467356" y="493775"/>
                </a:lnTo>
                <a:lnTo>
                  <a:pt x="1973580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3632" y="4149080"/>
            <a:ext cx="2467610" cy="988060"/>
          </a:xfrm>
          <a:custGeom>
            <a:avLst/>
            <a:gdLst/>
            <a:ahLst/>
            <a:cxnLst/>
            <a:rect l="l" t="t" r="r" b="b"/>
            <a:pathLst>
              <a:path w="2467610" h="988060">
                <a:moveTo>
                  <a:pt x="0" y="0"/>
                </a:moveTo>
                <a:lnTo>
                  <a:pt x="1973580" y="0"/>
                </a:lnTo>
                <a:lnTo>
                  <a:pt x="2467356" y="493775"/>
                </a:lnTo>
                <a:lnTo>
                  <a:pt x="1973580" y="987551"/>
                </a:lnTo>
                <a:lnTo>
                  <a:pt x="0" y="987551"/>
                </a:lnTo>
                <a:lnTo>
                  <a:pt x="493775" y="49377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24271" y="2096253"/>
            <a:ext cx="1423035" cy="29258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105">
              <a:spcBef>
                <a:spcPts val="95"/>
              </a:spcBef>
            </a:pPr>
            <a:r>
              <a:rPr sz="3100" spc="-25" dirty="0">
                <a:solidFill>
                  <a:srgbClr val="FFFFFF"/>
                </a:solidFill>
                <a:latin typeface="Constantia"/>
                <a:cs typeface="Constantia"/>
              </a:rPr>
              <a:t>Rugged</a:t>
            </a:r>
            <a:endParaRPr sz="3100">
              <a:latin typeface="Constantia"/>
              <a:cs typeface="Constantia"/>
            </a:endParaRPr>
          </a:p>
          <a:p>
            <a:pPr marL="47625" marR="5080" indent="-35560">
              <a:lnSpc>
                <a:spcPts val="8860"/>
              </a:lnSpc>
              <a:spcBef>
                <a:spcPts val="1150"/>
              </a:spcBef>
            </a:pPr>
            <a:r>
              <a:rPr sz="3100" spc="-5" dirty="0">
                <a:solidFill>
                  <a:srgbClr val="FFFFFF"/>
                </a:solidFill>
                <a:latin typeface="Constantia"/>
                <a:cs typeface="Constantia"/>
              </a:rPr>
              <a:t>Delica</a:t>
            </a:r>
            <a:r>
              <a:rPr sz="3100" spc="-50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3100" spc="-5" dirty="0">
                <a:solidFill>
                  <a:srgbClr val="FFFFFF"/>
                </a:solidFill>
                <a:latin typeface="Constantia"/>
                <a:cs typeface="Constantia"/>
              </a:rPr>
              <a:t>e  </a:t>
            </a:r>
            <a:r>
              <a:rPr sz="3100" spc="-55" dirty="0">
                <a:solidFill>
                  <a:srgbClr val="FFFFFF"/>
                </a:solidFill>
                <a:latin typeface="Constantia"/>
                <a:cs typeface="Constantia"/>
              </a:rPr>
              <a:t>Average</a:t>
            </a:r>
            <a:endParaRPr sz="31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135560" y="347012"/>
            <a:ext cx="504056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u="sng" dirty="0">
                <a:latin typeface="+mn-lt"/>
                <a:cs typeface="Times New Roman"/>
              </a:rPr>
              <a:t>Facial</a:t>
            </a:r>
            <a:r>
              <a:rPr sz="4000" b="1" u="sng" spc="-254" dirty="0">
                <a:latin typeface="+mn-lt"/>
                <a:cs typeface="Times New Roman"/>
              </a:rPr>
              <a:t> </a:t>
            </a:r>
            <a:r>
              <a:rPr sz="4000" b="1" u="sng" dirty="0">
                <a:latin typeface="+mn-lt"/>
                <a:cs typeface="Times New Roman"/>
              </a:rPr>
              <a:t>Appearance: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636B-4FBC-4DAB-B503-CB7272E35FD0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5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500</TotalTime>
  <Words>2485</Words>
  <Application>Microsoft Office PowerPoint</Application>
  <PresentationFormat>Widescreen</PresentationFormat>
  <Paragraphs>430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Book Antiqua</vt:lpstr>
      <vt:lpstr>Calibri</vt:lpstr>
      <vt:lpstr>Calibri Light</vt:lpstr>
      <vt:lpstr>Constantia</vt:lpstr>
      <vt:lpstr>Symbol</vt:lpstr>
      <vt:lpstr>Times New Roman</vt:lpstr>
      <vt:lpstr>Wingdings</vt:lpstr>
      <vt:lpstr>Wingdings 3</vt:lpstr>
      <vt:lpstr>Facet</vt:lpstr>
      <vt:lpstr>PowerPoint Presentation</vt:lpstr>
      <vt:lpstr>Specific learning Objectives </vt:lpstr>
      <vt:lpstr>Table of Content </vt:lpstr>
      <vt:lpstr>C LINICAL EXAMINATION:</vt:lpstr>
      <vt:lpstr>PowerPoint Presentation</vt:lpstr>
      <vt:lpstr>PowerPoint Presentation</vt:lpstr>
      <vt:lpstr>FACIAL SYMMETRY</vt:lpstr>
      <vt:lpstr>PowerPoint Presentation</vt:lpstr>
      <vt:lpstr>Facial Appearance:</vt:lpstr>
      <vt:lpstr>PowerPoint Presentation</vt:lpstr>
      <vt:lpstr>Lip Mobility: </vt:lpstr>
      <vt:lpstr>Lip Length</vt:lpstr>
      <vt:lpstr>PowerPoint Presentation</vt:lpstr>
      <vt:lpstr>Philtrum</vt:lpstr>
      <vt:lpstr>Labiomental Sulcus</vt:lpstr>
      <vt:lpstr> Temporomandibular Joint</vt:lpstr>
      <vt:lpstr>Mouth Opening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 Form</vt:lpstr>
      <vt:lpstr>Ridge Form:</vt:lpstr>
      <vt:lpstr>PowerPoint Presentation</vt:lpstr>
      <vt:lpstr> Ridge relationship according to Angle</vt:lpstr>
      <vt:lpstr> Ridge Contour:</vt:lpstr>
      <vt:lpstr> Lateral Throat Form [mandibular]: Neil</vt:lpstr>
      <vt:lpstr>PowerPoint Presentation</vt:lpstr>
      <vt:lpstr>PowerPoint Presentation</vt:lpstr>
      <vt:lpstr>PowerPoint Presentation</vt:lpstr>
      <vt:lpstr> Colour of Mucosa:</vt:lpstr>
      <vt:lpstr> Tongue:</vt:lpstr>
      <vt:lpstr>Tongue Position Classification (Wright):</vt:lpstr>
      <vt:lpstr>PowerPoint Presentation</vt:lpstr>
      <vt:lpstr> Hard palate:</vt:lpstr>
      <vt:lpstr>PowerPoint Presentation</vt:lpstr>
      <vt:lpstr>PowerPoint Presentation</vt:lpstr>
      <vt:lpstr> Gag Reflex:</vt:lpstr>
      <vt:lpstr>Management of gag reflex:</vt:lpstr>
      <vt:lpstr> Redundant tissue:</vt:lpstr>
      <vt:lpstr> Hyperplastic tissue:</vt:lpstr>
      <vt:lpstr> Bony undercut:</vt:lpstr>
      <vt:lpstr> Tori:</vt:lpstr>
      <vt:lpstr>PowerPoint Presentation</vt:lpstr>
      <vt:lpstr> Floor of the Mouth:</vt:lpstr>
      <vt:lpstr>PowerPoint Presentation</vt:lpstr>
      <vt:lpstr>RADIOGRAPHIC EXAMINATION</vt:lpstr>
      <vt:lpstr>PowerPoint Presentation</vt:lpstr>
      <vt:lpstr>PowerPoint Presentation</vt:lpstr>
      <vt:lpstr>PowerPoint Presentation</vt:lpstr>
      <vt:lpstr>PRETREATMENT RECORDS:</vt:lpstr>
      <vt:lpstr>PowerPoint Presentation</vt:lpstr>
      <vt:lpstr>TREATMENT PLAN</vt:lpstr>
      <vt:lpstr>WHY TREATMENT PLAN?</vt:lpstr>
      <vt:lpstr>PowerPoint Presentation</vt:lpstr>
      <vt:lpstr>Take Home Message </vt:lpstr>
      <vt:lpstr>Bibliography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</cp:revision>
  <dcterms:created xsi:type="dcterms:W3CDTF">2022-05-23T05:15:21Z</dcterms:created>
  <dcterms:modified xsi:type="dcterms:W3CDTF">2023-03-02T03:30:42Z</dcterms:modified>
</cp:coreProperties>
</file>